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5" r:id="rId2"/>
    <p:sldId id="410" r:id="rId3"/>
    <p:sldId id="472" r:id="rId4"/>
    <p:sldId id="473" r:id="rId5"/>
    <p:sldId id="475" r:id="rId6"/>
    <p:sldId id="479" r:id="rId7"/>
    <p:sldId id="498" r:id="rId8"/>
    <p:sldId id="499" r:id="rId9"/>
    <p:sldId id="517" r:id="rId10"/>
    <p:sldId id="520" r:id="rId11"/>
    <p:sldId id="522" r:id="rId12"/>
    <p:sldId id="524" r:id="rId13"/>
    <p:sldId id="431" r:id="rId14"/>
    <p:sldId id="411" r:id="rId15"/>
    <p:sldId id="402" r:id="rId16"/>
    <p:sldId id="421" r:id="rId17"/>
    <p:sldId id="406" r:id="rId18"/>
    <p:sldId id="407" r:id="rId19"/>
    <p:sldId id="408" r:id="rId20"/>
    <p:sldId id="409" r:id="rId21"/>
    <p:sldId id="425" r:id="rId22"/>
    <p:sldId id="426" r:id="rId23"/>
    <p:sldId id="427" r:id="rId24"/>
    <p:sldId id="430" r:id="rId25"/>
    <p:sldId id="422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E9C3F-EDEB-4C8F-A485-1219CB8CA616}" type="datetimeFigureOut">
              <a:rPr lang="tr-TR" smtClean="0"/>
              <a:t>12.12.2021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E5C97-B227-45E7-BF37-4CEEC0CF586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31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9E5-9002-4214-B38B-A6003A8CFF85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604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CDA74-44AF-4349-A122-23F673A863EB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69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9D6F6-5B41-4B7F-A574-0B381C181086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298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A66E1-3302-4F3E-88A7-AE87873269DF}" type="datetime1">
              <a:rPr lang="tr-TR" smtClean="0"/>
              <a:t>12.12.2021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561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9A281-D6BC-4E7E-B72D-5D3777DF8699}" type="datetime1">
              <a:rPr lang="tr-TR" smtClean="0"/>
              <a:t>12.12.2021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92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ECEFE-E8A9-4B9B-A66B-A9919CBF46B7}" type="datetime1">
              <a:rPr lang="tr-TR" smtClean="0"/>
              <a:t>12.12.2021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309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0911-BBF8-4FA5-9DE4-D0F59C3457AE}" type="datetime1">
              <a:rPr lang="tr-TR" smtClean="0"/>
              <a:t>12.12.2021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830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05F-6397-49BA-8360-B7FF9CEDF0DD}" type="datetime1">
              <a:rPr lang="tr-TR" smtClean="0"/>
              <a:t>12.12.2021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79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5C2-3A41-486A-B556-A418C5F541B4}" type="datetime1">
              <a:rPr lang="tr-TR" smtClean="0"/>
              <a:t>12.12.2021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831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45C0-2DC0-41EA-8EC9-43AC126D31D3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953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5D219-421A-4D12-AB7B-410E7EF8662B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842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3202C-9A32-4695-A4AD-0A7A120ED50E}" type="datetime1">
              <a:rPr lang="tr-TR" smtClean="0"/>
              <a:t>12.12.2021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C906-44A5-4522-99E2-0F7AB8DEF0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13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ezmialemhastanesi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b.gov.tr/wp-content/uploads/2019/07/OnbirinciKalkinmaPlani.pdf" TargetMode="External"/><Relationship Id="rId2" Type="http://schemas.openxmlformats.org/officeDocument/2006/relationships/hyperlink" Target="https://www.resmigazete.gov.tr/eskiler/2019/07/20190723M1-1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bb.gov.tr/wp-content/uploads/2021/08/YeniEkonomiProgrami_OVP_2021-2023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975655"/>
            <a:ext cx="9144000" cy="510745"/>
          </a:xfrm>
        </p:spPr>
        <p:txBody>
          <a:bodyPr>
            <a:noAutofit/>
          </a:bodyPr>
          <a:lstStyle/>
          <a:p>
            <a:r>
              <a:rPr lang="tr-TR" b="1" u="sng" dirty="0">
                <a:solidFill>
                  <a:srgbClr val="FF0000"/>
                </a:solidFill>
                <a:hlinkClick r:id="rId2"/>
              </a:rPr>
              <a:t>Bezmialem Vakıf </a:t>
            </a:r>
            <a:r>
              <a:rPr lang="tr-TR" b="1" u="sng" dirty="0" smtClean="0">
                <a:solidFill>
                  <a:srgbClr val="FF0000"/>
                </a:solidFill>
                <a:hlinkClick r:id="rId2"/>
              </a:rPr>
              <a:t>Üniversitesi</a:t>
            </a:r>
            <a:endParaRPr lang="tr-TR" b="1" u="sng" dirty="0">
              <a:solidFill>
                <a:srgbClr val="FF0000"/>
              </a:solidFill>
              <a:hlinkClick r:id="rId2"/>
            </a:endParaRPr>
          </a:p>
          <a:p>
            <a:r>
              <a:rPr lang="tr-TR" b="1" dirty="0" smtClean="0">
                <a:solidFill>
                  <a:srgbClr val="FF0000"/>
                </a:solidFill>
              </a:rPr>
              <a:t>Sağlık </a:t>
            </a:r>
            <a:r>
              <a:rPr lang="tr-TR" b="1" dirty="0" smtClean="0">
                <a:solidFill>
                  <a:srgbClr val="FF0000"/>
                </a:solidFill>
              </a:rPr>
              <a:t>Bilimleri Fakültesi-Sağlık Yönetimi Bölümü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13 Aralık 2021-İstanbul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</a:t>
            </a:fld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1523999" y="476709"/>
            <a:ext cx="9577589" cy="31393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600" dirty="0"/>
              <a:t>Sağlık </a:t>
            </a:r>
            <a:r>
              <a:rPr lang="tr-TR" sz="6600" dirty="0" smtClean="0"/>
              <a:t>Politikaları ve </a:t>
            </a:r>
          </a:p>
          <a:p>
            <a:pPr algn="ctr"/>
            <a:r>
              <a:rPr lang="tr-TR" sz="6600" dirty="0" smtClean="0"/>
              <a:t>Sağlık Yönetiminde </a:t>
            </a:r>
          </a:p>
          <a:p>
            <a:pPr algn="ctr"/>
            <a:r>
              <a:rPr lang="tr-TR" sz="6600" dirty="0" smtClean="0"/>
              <a:t>Kariyer </a:t>
            </a:r>
            <a:r>
              <a:rPr lang="tr-TR" sz="6600" dirty="0" smtClean="0"/>
              <a:t>Planlama</a:t>
            </a:r>
            <a:endParaRPr lang="tr-TR" sz="6600" dirty="0"/>
          </a:p>
        </p:txBody>
      </p:sp>
      <p:sp>
        <p:nvSpPr>
          <p:cNvPr id="2" name="Metin kutusu 1"/>
          <p:cNvSpPr txBox="1"/>
          <p:nvPr/>
        </p:nvSpPr>
        <p:spPr>
          <a:xfrm>
            <a:off x="4527030" y="4115138"/>
            <a:ext cx="3792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/>
              <a:t>Hüseyin ÇELİK</a:t>
            </a:r>
          </a:p>
        </p:txBody>
      </p:sp>
    </p:spTree>
    <p:extLst>
      <p:ext uri="{BB962C8B-B14F-4D97-AF65-F5344CB8AC3E}">
        <p14:creationId xmlns:p14="http://schemas.microsoft.com/office/powerpoint/2010/main" val="272958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137892"/>
            <a:ext cx="9144000" cy="184167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tr-TR" b="1" dirty="0" smtClean="0"/>
              <a:t>Sağlık </a:t>
            </a:r>
            <a:r>
              <a:rPr lang="tr-TR" b="1" dirty="0" smtClean="0"/>
              <a:t>Politikaları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3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26488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1-Kalkınma </a:t>
            </a:r>
            <a:r>
              <a:rPr lang="tr-TR" b="1" dirty="0">
                <a:solidFill>
                  <a:srgbClr val="FF0000"/>
                </a:solidFill>
              </a:rPr>
              <a:t>Planları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b="1" dirty="0"/>
          </a:p>
          <a:p>
            <a:r>
              <a:rPr lang="tr-TR" b="1" dirty="0"/>
              <a:t>Kalkınma Planları ,TBMM Tarafından Kabul Edilerek Karar Olarak </a:t>
            </a:r>
            <a:r>
              <a:rPr lang="tr-TR" b="1" dirty="0" smtClean="0"/>
              <a:t>Yayımlanmaktadır</a:t>
            </a:r>
          </a:p>
          <a:p>
            <a:r>
              <a:rPr lang="tr-TR" dirty="0" smtClean="0">
                <a:hlinkClick r:id="rId2"/>
              </a:rPr>
              <a:t>https://www.resmigazete.gov.tr/eskiler/2019/07/20190723M1-1.htm</a:t>
            </a:r>
            <a:endParaRPr lang="tr-TR" dirty="0" smtClean="0"/>
          </a:p>
          <a:p>
            <a:endParaRPr lang="tr-TR" b="1" dirty="0" smtClean="0"/>
          </a:p>
          <a:p>
            <a:r>
              <a:rPr lang="tr-TR" sz="2400" dirty="0" smtClean="0">
                <a:hlinkClick r:id="rId3"/>
              </a:rPr>
              <a:t>http://www.sbb.gov.tr/wp-content/uploads/2019/07/OnbirinciKalkinmaPlani.pdf</a:t>
            </a:r>
            <a:endParaRPr lang="tr-TR" sz="24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75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2-Orta </a:t>
            </a:r>
            <a:r>
              <a:rPr lang="tr-TR" b="1" dirty="0">
                <a:solidFill>
                  <a:srgbClr val="FF0000"/>
                </a:solidFill>
              </a:rPr>
              <a:t>Vadeli </a:t>
            </a:r>
            <a:r>
              <a:rPr lang="tr-TR" b="1" dirty="0" smtClean="0">
                <a:solidFill>
                  <a:srgbClr val="FF0000"/>
                </a:solidFill>
              </a:rPr>
              <a:t>Program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5683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5.1. Orta Vadeli Program (2021-2023)</a:t>
            </a:r>
          </a:p>
          <a:p>
            <a:pPr marL="0" indent="0">
              <a:buNone/>
            </a:pPr>
            <a:r>
              <a:rPr lang="tr-TR" sz="2000" b="1" dirty="0"/>
              <a:t> </a:t>
            </a:r>
            <a:r>
              <a:rPr lang="tr-TR" sz="2000" b="1" dirty="0">
                <a:hlinkClick r:id="rId2"/>
              </a:rPr>
              <a:t>https://www.sbb.gov.tr/wp-content/uploads/2021/08/YeniEkonomiProgrami_OVP_2021-2023.pdf</a:t>
            </a:r>
            <a:endParaRPr lang="tr-TR" sz="2000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276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3-Sağlık </a:t>
            </a:r>
            <a:r>
              <a:rPr lang="tr-TR" b="1" dirty="0">
                <a:solidFill>
                  <a:srgbClr val="FF0000"/>
                </a:solidFill>
              </a:rPr>
              <a:t>ve Gıda Politikaları Kurulu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Kurul Başkanı, başkanvekilleri ve üyeleri 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MADDE 21- </a:t>
            </a:r>
            <a:r>
              <a:rPr lang="tr-TR" dirty="0"/>
              <a:t>(1) Cumhurbaşkanı, kurulların başkanıdır. </a:t>
            </a:r>
          </a:p>
          <a:p>
            <a:pPr marL="0" indent="0">
              <a:buNone/>
            </a:pPr>
            <a:r>
              <a:rPr lang="tr-TR" dirty="0"/>
              <a:t>(2) Kurullar en az üç üyeden oluşur. Kurul üyeleri Cumhurbaşkanınca atanır. Cumhurbaşkanı kurul üyelerinden birini başkanvekili olarak görevlendirir.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77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smtClean="0">
                <a:solidFill>
                  <a:srgbClr val="FF0000"/>
                </a:solidFill>
              </a:rPr>
              <a:t>4-Sağlık Bakanlığı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tr-TR" sz="3200" dirty="0" smtClean="0"/>
              <a:t>Bakanlık </a:t>
            </a:r>
            <a:r>
              <a:rPr lang="tr-TR" sz="3200" dirty="0"/>
              <a:t>Merkez Teşkilatı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Taşra Teşkilatı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Yurtdışı Teşkilatı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Bakanlık Bağlı Kuruluşlar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sz="2600" dirty="0"/>
              <a:t>TİTCK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sz="2600" dirty="0"/>
              <a:t>THSSGM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000" dirty="0"/>
              <a:t>İlgili Kuruluşlar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sz="2600" dirty="0"/>
              <a:t>TÜSEB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000" dirty="0"/>
              <a:t>Yönetimi SB’de Olan Şirketler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sz="2600" dirty="0"/>
              <a:t>USHAŞ</a:t>
            </a:r>
          </a:p>
          <a:p>
            <a:pPr marL="0" indent="0">
              <a:buNone/>
            </a:pPr>
            <a:endParaRPr lang="tr-TR" sz="36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657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tr-TR" b="1" dirty="0" smtClean="0">
                <a:solidFill>
                  <a:srgbClr val="FF0000"/>
                </a:solidFill>
              </a:rPr>
              <a:t>5-Sağlık </a:t>
            </a:r>
            <a:r>
              <a:rPr lang="tr-TR" b="1" dirty="0">
                <a:solidFill>
                  <a:srgbClr val="FF0000"/>
                </a:solidFill>
              </a:rPr>
              <a:t>Sisteminin Finansmanı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tr-TR" dirty="0"/>
              <a:t>Doğrudan Ödemeli Finansman Sistemleri</a:t>
            </a:r>
          </a:p>
          <a:p>
            <a:pPr marL="971550" lvl="1" indent="-514350">
              <a:buAutoNum type="arabicPeriod"/>
            </a:pPr>
            <a:r>
              <a:rPr lang="tr-TR" dirty="0"/>
              <a:t>Cepten Ödeme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dirty="0"/>
              <a:t>Dolaylı Ödemeli Finansman Sistemleri</a:t>
            </a:r>
          </a:p>
          <a:p>
            <a:pPr marL="971550" lvl="1" indent="-514350">
              <a:buAutoNum type="arabicPeriod"/>
            </a:pPr>
            <a:r>
              <a:rPr lang="tr-TR" dirty="0"/>
              <a:t>Vergili Sistem</a:t>
            </a:r>
          </a:p>
          <a:p>
            <a:pPr marL="1428750" lvl="2" indent="-514350">
              <a:buAutoNum type="arabicPeriod"/>
            </a:pPr>
            <a:r>
              <a:rPr lang="tr-TR" dirty="0"/>
              <a:t>İngiltere</a:t>
            </a:r>
          </a:p>
          <a:p>
            <a:pPr marL="971550" lvl="1" indent="-514350">
              <a:buAutoNum type="arabicPeriod"/>
            </a:pPr>
            <a:r>
              <a:rPr lang="tr-TR" dirty="0"/>
              <a:t>Primli Sistem</a:t>
            </a:r>
          </a:p>
          <a:p>
            <a:pPr marL="1428750" lvl="2" indent="-514350">
              <a:buAutoNum type="arabicPeriod"/>
            </a:pPr>
            <a:r>
              <a:rPr lang="tr-TR" dirty="0"/>
              <a:t>Almanya </a:t>
            </a:r>
          </a:p>
          <a:p>
            <a:pPr marL="971550" lvl="1" indent="-514350">
              <a:buAutoNum type="arabicPeriod"/>
            </a:pPr>
            <a:r>
              <a:rPr lang="tr-TR" dirty="0"/>
              <a:t>Karma (</a:t>
            </a:r>
            <a:r>
              <a:rPr lang="tr-TR" dirty="0" err="1"/>
              <a:t>Vergi+Prim</a:t>
            </a:r>
            <a:r>
              <a:rPr lang="tr-TR" dirty="0"/>
              <a:t>) Sistem </a:t>
            </a:r>
            <a:r>
              <a:rPr lang="tr-TR" sz="2000" b="1" dirty="0">
                <a:solidFill>
                  <a:srgbClr val="FF0000"/>
                </a:solidFill>
              </a:rPr>
              <a:t>(5510 </a:t>
            </a:r>
            <a:r>
              <a:rPr lang="tr-TR" sz="2000" b="1" dirty="0" err="1">
                <a:solidFill>
                  <a:srgbClr val="FF0000"/>
                </a:solidFill>
              </a:rPr>
              <a:t>sy</a:t>
            </a:r>
            <a:r>
              <a:rPr lang="tr-TR" sz="2000" b="1" dirty="0">
                <a:solidFill>
                  <a:srgbClr val="FF0000"/>
                </a:solidFill>
              </a:rPr>
              <a:t> Kanun)</a:t>
            </a:r>
            <a:endParaRPr lang="tr-TR" b="1" dirty="0">
              <a:solidFill>
                <a:srgbClr val="FF0000"/>
              </a:solidFill>
            </a:endParaRPr>
          </a:p>
          <a:p>
            <a:pPr marL="1428750" lvl="2" indent="-514350">
              <a:buAutoNum type="arabicPeriod"/>
            </a:pPr>
            <a:r>
              <a:rPr lang="tr-TR" dirty="0"/>
              <a:t>Türkiye</a:t>
            </a:r>
          </a:p>
          <a:p>
            <a:pPr marL="971550" lvl="1" indent="-514350">
              <a:buAutoNum type="arabicPeriod"/>
            </a:pPr>
            <a:r>
              <a:rPr lang="tr-TR" dirty="0"/>
              <a:t>Özel Sağlık Sigortası Sistemi </a:t>
            </a:r>
            <a:r>
              <a:rPr lang="tr-TR" sz="2000" b="1" dirty="0">
                <a:solidFill>
                  <a:srgbClr val="FF0000"/>
                </a:solidFill>
              </a:rPr>
              <a:t>(5684 </a:t>
            </a:r>
            <a:r>
              <a:rPr lang="tr-TR" sz="2000" b="1" dirty="0" err="1">
                <a:solidFill>
                  <a:srgbClr val="FF0000"/>
                </a:solidFill>
              </a:rPr>
              <a:t>sy</a:t>
            </a:r>
            <a:r>
              <a:rPr lang="tr-TR" sz="2000" b="1" dirty="0">
                <a:solidFill>
                  <a:srgbClr val="FF0000"/>
                </a:solidFill>
              </a:rPr>
              <a:t> Sigortacılık Kanunu)</a:t>
            </a:r>
          </a:p>
          <a:p>
            <a:pPr marL="1428750" lvl="2" indent="-514350">
              <a:buAutoNum type="arabicPeriod"/>
            </a:pPr>
            <a:r>
              <a:rPr lang="tr-TR" dirty="0"/>
              <a:t>ABD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962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tr-TR" b="1" dirty="0" smtClean="0">
                <a:solidFill>
                  <a:srgbClr val="FF0000"/>
                </a:solidFill>
              </a:rPr>
              <a:t>5-Sağlık </a:t>
            </a:r>
            <a:r>
              <a:rPr lang="tr-TR" b="1" dirty="0">
                <a:solidFill>
                  <a:srgbClr val="FF0000"/>
                </a:solidFill>
              </a:rPr>
              <a:t>Sisteminin Finansmanı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r-TR" sz="3600" dirty="0"/>
              <a:t>Genel Sağlık Sigortası Felsefesi</a:t>
            </a:r>
          </a:p>
          <a:p>
            <a:pPr marL="971550" lvl="1" indent="-514350">
              <a:buAutoNum type="arabicPeriod"/>
            </a:pPr>
            <a:r>
              <a:rPr lang="tr-TR" sz="3200" dirty="0"/>
              <a:t>Sağlıklı Olanlar Hasta Olanları</a:t>
            </a:r>
          </a:p>
          <a:p>
            <a:pPr marL="971550" lvl="1" indent="-514350">
              <a:buAutoNum type="arabicPeriod"/>
            </a:pPr>
            <a:r>
              <a:rPr lang="tr-TR" sz="3200" dirty="0"/>
              <a:t>Çok Kazananlar, Az Kazananları</a:t>
            </a:r>
          </a:p>
          <a:p>
            <a:pPr marL="971550" lvl="1" indent="-514350">
              <a:buAutoNum type="arabicPeriod"/>
            </a:pPr>
            <a:r>
              <a:rPr lang="tr-TR" sz="3200" dirty="0"/>
              <a:t>Çalışanlar Emeklileri</a:t>
            </a:r>
          </a:p>
          <a:p>
            <a:pPr marL="971550" lvl="1" indent="-514350">
              <a:buAutoNum type="arabicPeriod"/>
            </a:pPr>
            <a:r>
              <a:rPr lang="tr-TR" sz="3200" dirty="0"/>
              <a:t>Bekar Olanlar Evli ve Çocukluları</a:t>
            </a:r>
          </a:p>
          <a:p>
            <a:pPr marL="457200" lvl="1" indent="0">
              <a:buNone/>
            </a:pPr>
            <a:endParaRPr lang="tr-TR" sz="3200" dirty="0"/>
          </a:p>
          <a:p>
            <a:pPr marL="457200" lvl="1" indent="0">
              <a:buNone/>
            </a:pPr>
            <a:r>
              <a:rPr lang="tr-TR" sz="3200" dirty="0"/>
              <a:t>Sübvanse ediyor.</a:t>
            </a:r>
          </a:p>
          <a:p>
            <a:pPr marL="971550" lvl="1" indent="-514350">
              <a:buAutoNum type="arabicPeriod"/>
            </a:pPr>
            <a:endParaRPr lang="tr-T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6031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tr-TR" b="1" dirty="0" smtClean="0">
                <a:solidFill>
                  <a:srgbClr val="FF0000"/>
                </a:solidFill>
              </a:rPr>
              <a:t>6-Sağlık </a:t>
            </a:r>
            <a:r>
              <a:rPr lang="tr-TR" b="1" dirty="0">
                <a:solidFill>
                  <a:srgbClr val="FF0000"/>
                </a:solidFill>
              </a:rPr>
              <a:t>Hizmetlerinin Sunumu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3200" dirty="0"/>
              <a:t>Sağlık Bakanlığı Hastaneleri (663 </a:t>
            </a:r>
            <a:r>
              <a:rPr lang="tr-TR" sz="3200" dirty="0" err="1"/>
              <a:t>sy</a:t>
            </a:r>
            <a:r>
              <a:rPr lang="tr-TR" sz="3200" dirty="0"/>
              <a:t> KHK, 1 </a:t>
            </a:r>
            <a:r>
              <a:rPr lang="tr-TR" sz="3200" dirty="0" err="1"/>
              <a:t>sy</a:t>
            </a:r>
            <a:r>
              <a:rPr lang="tr-TR" sz="3200" dirty="0"/>
              <a:t> CBK) 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800" dirty="0"/>
              <a:t>Devlet Hastaneleri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800" dirty="0"/>
              <a:t>Eğitim ve Araştırma Hastaneleri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800" dirty="0"/>
              <a:t>Şehir Hastaneleri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Devlet Üniversite Hastaneleri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Vakıf Üniversite Hastaneleri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Özel Hastaneler ve Diğer Sağlık Kuruluşları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93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73487"/>
            <a:ext cx="10515600" cy="56667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7-Devlet </a:t>
            </a:r>
            <a:r>
              <a:rPr lang="tr-TR" b="1" dirty="0">
                <a:solidFill>
                  <a:srgbClr val="FF0000"/>
                </a:solidFill>
              </a:rPr>
              <a:t>Üniversitesi Hastaneleri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97735"/>
            <a:ext cx="10515600" cy="497922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r-TR" sz="3200" dirty="0"/>
              <a:t>Sağlık Uygulama ve Araştırma Merkezleri</a:t>
            </a:r>
          </a:p>
          <a:p>
            <a:pPr marL="971550" lvl="1" indent="-514350">
              <a:buAutoNum type="arabicPeriod"/>
            </a:pPr>
            <a:r>
              <a:rPr lang="tr-TR" sz="2800" dirty="0"/>
              <a:t>3. Basamak Hastane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3200" dirty="0" err="1"/>
              <a:t>Afiliasyonlar</a:t>
            </a:r>
            <a:endParaRPr lang="tr-TR" sz="3200" dirty="0"/>
          </a:p>
          <a:p>
            <a:pPr marL="514350" indent="-514350">
              <a:buAutoNum type="arabicPeriod"/>
            </a:pPr>
            <a:r>
              <a:rPr lang="tr-TR" sz="3200" dirty="0"/>
              <a:t>Özel Bütçe</a:t>
            </a:r>
          </a:p>
          <a:p>
            <a:pPr marL="514350" indent="-514350">
              <a:buAutoNum type="arabicPeriod"/>
            </a:pPr>
            <a:r>
              <a:rPr lang="tr-TR" sz="3200" dirty="0"/>
              <a:t>Döner Sermaye</a:t>
            </a:r>
          </a:p>
          <a:p>
            <a:pPr marL="514350" indent="-514350">
              <a:buAutoNum type="arabicPeriod"/>
            </a:pPr>
            <a:r>
              <a:rPr lang="tr-TR" sz="3200" dirty="0"/>
              <a:t>Öğretim Üyelerinin Kadrosu ve Görevlendirilmesi</a:t>
            </a:r>
          </a:p>
          <a:p>
            <a:pPr marL="514350" indent="-514350">
              <a:buAutoNum type="arabicPeriod"/>
            </a:pPr>
            <a:r>
              <a:rPr lang="tr-TR" sz="3200" dirty="0"/>
              <a:t>Diğer Personelin Statüsü</a:t>
            </a:r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9681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73487"/>
            <a:ext cx="10515600" cy="56667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8-Vakıf </a:t>
            </a:r>
            <a:r>
              <a:rPr lang="tr-TR" b="1" dirty="0">
                <a:solidFill>
                  <a:srgbClr val="FF0000"/>
                </a:solidFill>
              </a:rPr>
              <a:t>Üniversitesi Hastaneleri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97735"/>
            <a:ext cx="10515600" cy="497922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r-TR" sz="3200" dirty="0"/>
              <a:t>Tüzel Kişilik Yapısı</a:t>
            </a:r>
          </a:p>
          <a:p>
            <a:pPr marL="514350" indent="-514350">
              <a:buAutoNum type="arabicPeriod"/>
            </a:pPr>
            <a:r>
              <a:rPr lang="tr-TR" sz="3200" dirty="0"/>
              <a:t>Sağlık Uygulama ve Araştırma Merkezleri/Üniversite Hastaneleri</a:t>
            </a:r>
          </a:p>
          <a:p>
            <a:pPr marL="1428750" lvl="2" indent="-514350">
              <a:buAutoNum type="arabicPeriod"/>
            </a:pPr>
            <a:r>
              <a:rPr lang="tr-TR" sz="2400" dirty="0"/>
              <a:t>3. Basamak</a:t>
            </a:r>
          </a:p>
          <a:p>
            <a:pPr marL="514350" indent="-514350">
              <a:buAutoNum type="arabicPeriod"/>
            </a:pPr>
            <a:r>
              <a:rPr lang="tr-TR" sz="3200" dirty="0" err="1"/>
              <a:t>Afiliasyonlar</a:t>
            </a:r>
            <a:r>
              <a:rPr lang="tr-TR" sz="3200" dirty="0"/>
              <a:t> (</a:t>
            </a:r>
            <a:r>
              <a:rPr lang="tr-TR" sz="2400" b="1" dirty="0">
                <a:solidFill>
                  <a:srgbClr val="FF0000"/>
                </a:solidFill>
              </a:rPr>
              <a:t>3359 </a:t>
            </a:r>
            <a:r>
              <a:rPr lang="tr-TR" sz="2400" b="1" dirty="0" err="1">
                <a:solidFill>
                  <a:srgbClr val="FF0000"/>
                </a:solidFill>
              </a:rPr>
              <a:t>sy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Kn</a:t>
            </a:r>
            <a:r>
              <a:rPr lang="tr-TR" sz="2400" b="1" dirty="0">
                <a:solidFill>
                  <a:srgbClr val="FF0000"/>
                </a:solidFill>
              </a:rPr>
              <a:t> Ek Madde 15)</a:t>
            </a:r>
            <a:endParaRPr lang="tr-TR" sz="3200" b="1" dirty="0">
              <a:solidFill>
                <a:srgbClr val="FF0000"/>
              </a:solidFill>
            </a:endParaRPr>
          </a:p>
          <a:p>
            <a:pPr marL="1428750" lvl="2" indent="-514350">
              <a:buAutoNum type="arabicPeriod"/>
            </a:pPr>
            <a:r>
              <a:rPr lang="tr-TR" sz="2400" dirty="0"/>
              <a:t>Usul ve Esaslar </a:t>
            </a:r>
          </a:p>
          <a:p>
            <a:pPr marL="1428750" lvl="2" indent="-514350">
              <a:buAutoNum type="arabicPeriod"/>
            </a:pPr>
            <a:r>
              <a:rPr lang="tr-TR" sz="2400" dirty="0"/>
              <a:t>Özel Hastaneler Yönetmeliği</a:t>
            </a:r>
          </a:p>
          <a:p>
            <a:pPr marL="514350" indent="-514350">
              <a:buAutoNum type="arabicPeriod"/>
            </a:pPr>
            <a:r>
              <a:rPr lang="tr-TR" sz="3200" dirty="0"/>
              <a:t>Öğretim Üyelerinin Statüsü ve Görevlendirilmesi</a:t>
            </a:r>
          </a:p>
          <a:p>
            <a:pPr marL="514350" indent="-514350">
              <a:buAutoNum type="arabicPeriod"/>
            </a:pPr>
            <a:r>
              <a:rPr lang="tr-TR" sz="3200" dirty="0"/>
              <a:t>Bütçe</a:t>
            </a:r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  <a:p>
            <a:pPr marL="514350" indent="-514350">
              <a:buAutoNum type="arabicPeriod"/>
            </a:pPr>
            <a:endParaRPr lang="tr-T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7067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73487"/>
            <a:ext cx="10515600" cy="56667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9-</a:t>
            </a:r>
            <a:r>
              <a:rPr lang="tr-TR" b="1" dirty="0" smtClean="0">
                <a:solidFill>
                  <a:srgbClr val="FF0000"/>
                </a:solidFill>
              </a:rPr>
              <a:t>Özel </a:t>
            </a:r>
            <a:r>
              <a:rPr lang="tr-TR" b="1" dirty="0">
                <a:solidFill>
                  <a:srgbClr val="FF0000"/>
                </a:solidFill>
              </a:rPr>
              <a:t>Hastaneler ve Sağlık Kuruluşları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97735"/>
            <a:ext cx="10515600" cy="497922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tr-TR" dirty="0"/>
              <a:t>Tüzel Kişilik Yapısı</a:t>
            </a:r>
          </a:p>
          <a:p>
            <a:pPr marL="514350" indent="-514350">
              <a:buAutoNum type="arabicPeriod"/>
            </a:pPr>
            <a:r>
              <a:rPr lang="tr-TR" dirty="0"/>
              <a:t>Özel Hastaneler </a:t>
            </a:r>
            <a:r>
              <a:rPr lang="tr-TR" sz="2000" b="1" dirty="0">
                <a:solidFill>
                  <a:srgbClr val="FF0000"/>
                </a:solidFill>
              </a:rPr>
              <a:t>(Özel Hastaneler Yön)</a:t>
            </a:r>
            <a:endParaRPr lang="tr-TR" b="1" dirty="0">
              <a:solidFill>
                <a:srgbClr val="FF0000"/>
              </a:solidFill>
            </a:endParaRPr>
          </a:p>
          <a:p>
            <a:pPr marL="1428750" lvl="2" indent="-514350">
              <a:buAutoNum type="arabicPeriod"/>
            </a:pPr>
            <a:r>
              <a:rPr lang="tr-TR" dirty="0"/>
              <a:t>Afiliye Olanlar 3. Basamak</a:t>
            </a:r>
          </a:p>
          <a:p>
            <a:pPr marL="1428750" lvl="2" indent="-514350">
              <a:buAutoNum type="arabicPeriod"/>
            </a:pPr>
            <a:r>
              <a:rPr lang="tr-TR" dirty="0"/>
              <a:t>Diğerleri 2. Basamak</a:t>
            </a:r>
          </a:p>
          <a:p>
            <a:pPr marL="1428750" lvl="2" indent="-514350">
              <a:buAutoNum type="arabicPeriod"/>
            </a:pPr>
            <a:r>
              <a:rPr lang="tr-TR" dirty="0"/>
              <a:t>Hususi Hastaneler Kanunu ve Özel Hastaneler Yönetmeliği</a:t>
            </a:r>
          </a:p>
          <a:p>
            <a:pPr marL="514350" indent="-514350">
              <a:buAutoNum type="arabicPeriod"/>
            </a:pPr>
            <a:r>
              <a:rPr lang="tr-TR" dirty="0"/>
              <a:t>Ayakta Teşhis ve Tedavi Kurumları </a:t>
            </a:r>
          </a:p>
          <a:p>
            <a:pPr marL="0" indent="0">
              <a:buNone/>
            </a:pPr>
            <a:r>
              <a:rPr lang="tr-TR" sz="2100" b="1" dirty="0">
                <a:solidFill>
                  <a:srgbClr val="FF0000"/>
                </a:solidFill>
              </a:rPr>
              <a:t>          (Ayakta Teşhis Ve Tedavi Yapılan Özel Sağlık Kuruluşları Hakkında Yönetmelik)</a:t>
            </a:r>
          </a:p>
          <a:p>
            <a:pPr marL="1428750" lvl="2" indent="-514350">
              <a:buAutoNum type="arabicPeriod"/>
            </a:pPr>
            <a:r>
              <a:rPr lang="tr-TR" dirty="0"/>
              <a:t>A,B,C Sınıfı Tıp Merkezleri</a:t>
            </a:r>
          </a:p>
          <a:p>
            <a:pPr marL="1428750" lvl="2" indent="-514350">
              <a:buAutoNum type="arabicPeriod"/>
            </a:pPr>
            <a:r>
              <a:rPr lang="tr-TR" dirty="0"/>
              <a:t>Ayakta Teşhis ve Tedavi Yapılan Sağlık Kurumları Yönetmeliği</a:t>
            </a:r>
          </a:p>
          <a:p>
            <a:pPr marL="514350" indent="-514350">
              <a:buAutoNum type="arabicPeriod"/>
            </a:pPr>
            <a:r>
              <a:rPr lang="tr-TR" dirty="0"/>
              <a:t>Diğer Özel Sağlık Kurumları</a:t>
            </a:r>
          </a:p>
          <a:p>
            <a:pPr marL="971550" lvl="1" indent="-514350">
              <a:buAutoNum type="arabicPeriod"/>
            </a:pPr>
            <a:r>
              <a:rPr lang="tr-TR" dirty="0"/>
              <a:t>Muayenehaneler</a:t>
            </a:r>
          </a:p>
          <a:p>
            <a:pPr marL="971550" lvl="1" indent="-514350">
              <a:buAutoNum type="arabicPeriod"/>
            </a:pPr>
            <a:r>
              <a:rPr lang="tr-TR" dirty="0"/>
              <a:t>Poliklinikler </a:t>
            </a:r>
          </a:p>
          <a:p>
            <a:pPr marL="971550" lvl="1" indent="-514350">
              <a:buAutoNum type="arabicPeriod"/>
            </a:pPr>
            <a:r>
              <a:rPr lang="tr-TR" dirty="0"/>
              <a:t>Ağız ve Diş Sağlığı Merkezleri</a:t>
            </a:r>
          </a:p>
          <a:p>
            <a:pPr marL="971550" lvl="1" indent="-514350">
              <a:buAutoNum type="arabicPeriod"/>
            </a:pPr>
            <a:r>
              <a:rPr lang="tr-TR" dirty="0"/>
              <a:t>Özellikli </a:t>
            </a:r>
            <a:r>
              <a:rPr lang="tr-TR" dirty="0" err="1"/>
              <a:t>Brimler</a:t>
            </a:r>
            <a:endParaRPr lang="tr-TR" dirty="0"/>
          </a:p>
          <a:p>
            <a:pPr marL="971550" lvl="1" indent="-514350">
              <a:buAutoNum type="arabicPeriod"/>
            </a:pPr>
            <a:endParaRPr lang="tr-TR" dirty="0"/>
          </a:p>
          <a:p>
            <a:pPr marL="514350" indent="-514350">
              <a:buAutoNum type="arabicPeriod"/>
            </a:pPr>
            <a:endParaRPr lang="tr-TR" dirty="0"/>
          </a:p>
          <a:p>
            <a:pPr marL="514350" indent="-514350">
              <a:buAutoNum type="arabicPeriod"/>
            </a:pPr>
            <a:endParaRPr lang="tr-TR" dirty="0"/>
          </a:p>
          <a:p>
            <a:pPr marL="514350" indent="-514350">
              <a:buAutoNum type="arabicPeriod"/>
            </a:pPr>
            <a:endParaRPr lang="tr-TR" dirty="0"/>
          </a:p>
          <a:p>
            <a:pPr marL="514350" indent="-514350">
              <a:buAutoNum type="arabicPeriod"/>
            </a:pP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1549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137892"/>
            <a:ext cx="9144000" cy="184167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tr-TR" b="1" dirty="0" smtClean="0"/>
              <a:t>Sağlık Yönetimi Bölümü Kariyer Fırsatları 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053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1-Sağlık </a:t>
            </a:r>
            <a:r>
              <a:rPr lang="tr-TR" dirty="0">
                <a:solidFill>
                  <a:srgbClr val="FF0000"/>
                </a:solidFill>
              </a:rPr>
              <a:t>Meslek Mensupları </a:t>
            </a:r>
            <a:r>
              <a:rPr lang="tr-TR" dirty="0" smtClean="0">
                <a:solidFill>
                  <a:srgbClr val="FF0000"/>
                </a:solidFill>
              </a:rPr>
              <a:t>Mevzuatı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0377" y="3067574"/>
            <a:ext cx="11136572" cy="3496999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tr-TR" dirty="0" smtClean="0"/>
              <a:t>1219 </a:t>
            </a:r>
            <a:r>
              <a:rPr lang="tr-TR" dirty="0"/>
              <a:t>sayılı Tababet ve Şuabatı San´atlarının Tarzı İcrasına Dair Kanun (Ek Md: 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 smtClean="0"/>
              <a:t>Hemşireler </a:t>
            </a:r>
            <a:r>
              <a:rPr lang="tr-TR" dirty="0"/>
              <a:t>Kanunu (Kn No: 6283)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 err="1"/>
              <a:t>Optisyenlik</a:t>
            </a:r>
            <a:r>
              <a:rPr lang="tr-TR" dirty="0"/>
              <a:t> Hakkında Kanun (</a:t>
            </a:r>
            <a:r>
              <a:rPr lang="tr-TR" dirty="0" err="1"/>
              <a:t>Kn</a:t>
            </a:r>
            <a:r>
              <a:rPr lang="tr-TR" dirty="0"/>
              <a:t> No: 5193)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400" dirty="0" err="1"/>
              <a:t>Radiyoloji</a:t>
            </a:r>
            <a:r>
              <a:rPr lang="tr-TR" sz="2400" dirty="0"/>
              <a:t>, </a:t>
            </a:r>
            <a:r>
              <a:rPr lang="tr-TR" sz="2400" dirty="0" err="1"/>
              <a:t>Radiyom</a:t>
            </a:r>
            <a:r>
              <a:rPr lang="tr-TR" sz="2400" dirty="0"/>
              <a:t> ve Elektrikle Tedavi ve Diğer Fizyoterapi Müesseseleri Hakkında Kanun (</a:t>
            </a:r>
            <a:r>
              <a:rPr lang="tr-TR" sz="2400" dirty="0" err="1"/>
              <a:t>Kn</a:t>
            </a:r>
            <a:r>
              <a:rPr lang="tr-TR" sz="2400" dirty="0"/>
              <a:t> No: 3153)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400" dirty="0" err="1"/>
              <a:t>Seriri</a:t>
            </a:r>
            <a:r>
              <a:rPr lang="tr-TR" sz="2400" dirty="0"/>
              <a:t>  </a:t>
            </a:r>
            <a:r>
              <a:rPr lang="tr-TR" sz="2400" dirty="0" err="1"/>
              <a:t>Taharriyat</a:t>
            </a:r>
            <a:r>
              <a:rPr lang="tr-TR" sz="2400" dirty="0"/>
              <a:t> ve </a:t>
            </a:r>
            <a:r>
              <a:rPr lang="tr-TR" sz="2400" dirty="0" err="1"/>
              <a:t>Tahlilat</a:t>
            </a:r>
            <a:r>
              <a:rPr lang="tr-TR" sz="2400" dirty="0"/>
              <a:t> Yapılan ve </a:t>
            </a:r>
            <a:r>
              <a:rPr lang="tr-TR" sz="2400" dirty="0" err="1"/>
              <a:t>Masli</a:t>
            </a:r>
            <a:r>
              <a:rPr lang="tr-TR" sz="2400" dirty="0"/>
              <a:t> Teamüller Aranılan Umuma Mahsus Bakteriyoloji ve Kimya Laboratuvarları Kanunu (</a:t>
            </a:r>
            <a:r>
              <a:rPr lang="tr-TR" sz="2400" dirty="0" err="1"/>
              <a:t>Kn</a:t>
            </a:r>
            <a:r>
              <a:rPr lang="tr-TR" sz="2400" dirty="0"/>
              <a:t> No:992)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Eczacılar ve Eczaneler Hakkında Kanun (</a:t>
            </a:r>
            <a:r>
              <a:rPr lang="tr-TR" dirty="0" err="1"/>
              <a:t>Kn</a:t>
            </a:r>
            <a:r>
              <a:rPr lang="tr-TR" dirty="0"/>
              <a:t> No: 6197)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2400" dirty="0"/>
              <a:t>Kozmetik Kanunu (</a:t>
            </a:r>
            <a:r>
              <a:rPr lang="tr-TR" sz="2400" dirty="0" err="1"/>
              <a:t>Kn</a:t>
            </a:r>
            <a:r>
              <a:rPr lang="tr-TR" sz="2400" dirty="0"/>
              <a:t> No: 5324)</a:t>
            </a:r>
          </a:p>
          <a:p>
            <a:pPr marL="971550" lvl="1" indent="-514350">
              <a:buFont typeface="+mj-lt"/>
              <a:buAutoNum type="arabicPeriod"/>
            </a:pPr>
            <a:endParaRPr lang="tr-TR" sz="2400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14</a:t>
            </a:fld>
            <a:endParaRPr lang="tr-TR"/>
          </a:p>
        </p:txBody>
      </p:sp>
      <p:sp>
        <p:nvSpPr>
          <p:cNvPr id="5" name="TextBox 4"/>
          <p:cNvSpPr txBox="1"/>
          <p:nvPr/>
        </p:nvSpPr>
        <p:spPr>
          <a:xfrm>
            <a:off x="1364776" y="1815152"/>
            <a:ext cx="8748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>
                <a:solidFill>
                  <a:srgbClr val="FF0000"/>
                </a:solidFill>
              </a:rPr>
              <a:t>Hayatta Yaptığınız İşin Kurallarını Bilmek, Sizi Ayrıcalıklı Kılacaktır 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04717"/>
            <a:ext cx="10515600" cy="91574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2-Sağlık </a:t>
            </a:r>
            <a:r>
              <a:rPr lang="tr-TR" sz="3600" b="1" dirty="0">
                <a:solidFill>
                  <a:srgbClr val="FF0000"/>
                </a:solidFill>
              </a:rPr>
              <a:t>Bakanlığı Kariyer </a:t>
            </a:r>
            <a:r>
              <a:rPr lang="tr-TR" sz="3600" b="1" dirty="0" smtClean="0">
                <a:solidFill>
                  <a:srgbClr val="FF0000"/>
                </a:solidFill>
              </a:rPr>
              <a:t>Fırsatları </a:t>
            </a:r>
            <a:br>
              <a:rPr lang="tr-TR" sz="3600" b="1" dirty="0" smtClean="0">
                <a:solidFill>
                  <a:srgbClr val="FF0000"/>
                </a:solidFill>
              </a:rPr>
            </a:br>
            <a:r>
              <a:rPr lang="tr-TR" sz="3600" b="1" dirty="0" smtClean="0">
                <a:solidFill>
                  <a:srgbClr val="FF0000"/>
                </a:solidFill>
              </a:rPr>
              <a:t>(657 </a:t>
            </a:r>
            <a:r>
              <a:rPr lang="tr-TR" sz="3600" b="1" dirty="0">
                <a:solidFill>
                  <a:srgbClr val="FF0000"/>
                </a:solidFill>
              </a:rPr>
              <a:t>sy Kn/Ek Madde 41/1.f</a:t>
            </a:r>
            <a:r>
              <a:rPr lang="tr-TR" sz="3600" b="1" dirty="0" smtClean="0">
                <a:solidFill>
                  <a:srgbClr val="FF0000"/>
                </a:solidFill>
              </a:rPr>
              <a:t>)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 smtClean="0">
                <a:solidFill>
                  <a:srgbClr val="FF0000"/>
                </a:solidFill>
              </a:rPr>
              <a:t>Yasal Engeller Kalktı, Kadro İlanlarında Sağlık Yönetimi Bölümü Yer Alması Yeterli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/>
              <a:t>Sağlık </a:t>
            </a:r>
            <a:r>
              <a:rPr lang="tr-TR" b="1" dirty="0"/>
              <a:t>Uzman ve Uzman Yardımcısı </a:t>
            </a:r>
            <a:r>
              <a:rPr lang="tr-TR" b="1" dirty="0" smtClean="0"/>
              <a:t>İstihdamı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 smtClean="0"/>
              <a:t>Müfettiş, Denetmen, Denetçi İstihdamı </a:t>
            </a:r>
          </a:p>
          <a:p>
            <a:pPr marL="0" indent="0">
              <a:buNone/>
            </a:pPr>
            <a:r>
              <a:rPr lang="tr-TR" sz="2000" b="1" dirty="0" smtClean="0"/>
              <a:t>          (</a:t>
            </a:r>
            <a:r>
              <a:rPr lang="tr-TR" sz="2000" b="1" dirty="0"/>
              <a:t>Cumhurbaşkanlığı Kar Md. </a:t>
            </a:r>
            <a:r>
              <a:rPr lang="tr-TR" sz="2000" b="1" dirty="0" smtClean="0"/>
              <a:t>376, 375 </a:t>
            </a:r>
            <a:r>
              <a:rPr lang="tr-TR" sz="2000" b="1" dirty="0"/>
              <a:t>sy KHK </a:t>
            </a:r>
            <a:r>
              <a:rPr lang="tr-TR" sz="2000" b="1" dirty="0" smtClean="0"/>
              <a:t>Ek </a:t>
            </a:r>
            <a:r>
              <a:rPr lang="tr-TR" sz="2000" b="1" dirty="0"/>
              <a:t>Madde 24)</a:t>
            </a:r>
            <a:r>
              <a:rPr lang="tr-TR" sz="2000" dirty="0"/>
              <a:t> </a:t>
            </a:r>
            <a:endParaRPr lang="tr-TR" sz="2000" dirty="0" smtClean="0"/>
          </a:p>
          <a:p>
            <a:pPr marL="0" indent="0">
              <a:buNone/>
            </a:pPr>
            <a:r>
              <a:rPr lang="tr-TR" b="1" dirty="0" smtClean="0"/>
              <a:t>4. Başhekim </a:t>
            </a:r>
            <a:r>
              <a:rPr lang="tr-TR" b="1" dirty="0"/>
              <a:t>Yardımcısı İstihdamı (663 sayılı KHK Md 42/5 F)</a:t>
            </a:r>
          </a:p>
          <a:p>
            <a:pPr marL="457200" lvl="1" indent="0">
              <a:buNone/>
            </a:pPr>
            <a:r>
              <a:rPr lang="tr-TR" dirty="0"/>
              <a:t>«..başhekim yardımcılarının ise tıp, diş hekimliği veya eczacılık öğrenimi almış olması veya </a:t>
            </a:r>
            <a:r>
              <a:rPr lang="tr-TR" b="1" dirty="0"/>
              <a:t>lisansüstü eğitim yapmış olmaları kaydıyla sağlık bilimleri lisansiyeri olması </a:t>
            </a:r>
            <a:r>
              <a:rPr lang="tr-TR" dirty="0"/>
              <a:t>gerekir</a:t>
            </a:r>
            <a:r>
              <a:rPr lang="tr-TR" dirty="0" smtClean="0"/>
              <a:t>.»</a:t>
            </a:r>
          </a:p>
          <a:p>
            <a:pPr lvl="1"/>
            <a:r>
              <a:rPr lang="tr-TR" dirty="0" smtClean="0"/>
              <a:t>YÖK </a:t>
            </a:r>
            <a:r>
              <a:rPr lang="tr-TR" dirty="0"/>
              <a:t>2014 sayılı Kararı Gereği Sağlık Bilimleri Fakültesi bölümleri Sağlık Bilimleri Lisansiyeri sayılıyor.</a:t>
            </a:r>
          </a:p>
          <a:p>
            <a:pPr marL="0" indent="0">
              <a:buNone/>
            </a:pPr>
            <a:r>
              <a:rPr lang="tr-TR" b="1" dirty="0" smtClean="0"/>
              <a:t>5. Açıktan </a:t>
            </a:r>
            <a:r>
              <a:rPr lang="tr-TR" b="1" dirty="0"/>
              <a:t>Uzman İstihdamı (663 sayılı KHK Md 42/6 F)</a:t>
            </a:r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8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tr-TR" sz="3600" b="1" dirty="0" smtClean="0">
                <a:solidFill>
                  <a:srgbClr val="FF0000"/>
                </a:solidFill>
              </a:rPr>
              <a:t>2-Sağlık </a:t>
            </a:r>
            <a:r>
              <a:rPr lang="tr-TR" sz="3600" b="1" dirty="0">
                <a:solidFill>
                  <a:srgbClr val="FF0000"/>
                </a:solidFill>
              </a:rPr>
              <a:t>Bakanlığı Kariyer Fırsatları </a:t>
            </a:r>
            <a:br>
              <a:rPr lang="tr-TR" sz="3600" b="1" dirty="0">
                <a:solidFill>
                  <a:srgbClr val="FF0000"/>
                </a:solidFill>
              </a:rPr>
            </a:br>
            <a:r>
              <a:rPr lang="tr-TR" sz="3600" b="1" dirty="0">
                <a:solidFill>
                  <a:srgbClr val="FF0000"/>
                </a:solidFill>
              </a:rPr>
              <a:t>(657 sy Kn/Ek Madde 41/1.f)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830636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 smtClean="0"/>
              <a:t>Hastanelerde </a:t>
            </a:r>
            <a:r>
              <a:rPr lang="tr-TR" b="1" dirty="0"/>
              <a:t>Müdür ve Müdür Yardımcılığı (663 Sy KHK Md 42/3 F</a:t>
            </a:r>
            <a:r>
              <a:rPr lang="tr-TR" b="1" dirty="0" smtClean="0"/>
              <a:t>)</a:t>
            </a:r>
          </a:p>
          <a:p>
            <a:pPr marL="0" indent="0">
              <a:buNone/>
            </a:pPr>
            <a:endParaRPr lang="tr-TR" b="1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tr-TR" b="1" dirty="0" smtClean="0"/>
              <a:t>İdari </a:t>
            </a:r>
            <a:r>
              <a:rPr lang="tr-TR" b="1" dirty="0"/>
              <a:t>İşler Müdürü ve Müdür Yrd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b="1" dirty="0"/>
              <a:t>Mali  İşler Müdürü ve Müdür </a:t>
            </a:r>
            <a:r>
              <a:rPr lang="tr-TR" b="1" dirty="0" err="1"/>
              <a:t>Yrd</a:t>
            </a:r>
            <a:endParaRPr lang="tr-TR" b="1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tr-TR" b="1" dirty="0"/>
              <a:t>Sağlık Bakım Hizmetleri Müdürü ve Müdür Yrd</a:t>
            </a:r>
          </a:p>
          <a:p>
            <a:pPr marL="914400" lvl="2" indent="0">
              <a:buNone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78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2-TİTCK </a:t>
            </a:r>
            <a:r>
              <a:rPr lang="tr-TR" sz="3600" dirty="0">
                <a:solidFill>
                  <a:srgbClr val="FF0000"/>
                </a:solidFill>
              </a:rPr>
              <a:t>ve THSSGM Kariyer </a:t>
            </a:r>
            <a:r>
              <a:rPr lang="tr-TR" sz="3600" dirty="0" smtClean="0">
                <a:solidFill>
                  <a:srgbClr val="FF0000"/>
                </a:solidFill>
              </a:rPr>
              <a:t>Fırsatları </a:t>
            </a:r>
            <a:r>
              <a:rPr lang="tr-TR" sz="3600" dirty="0">
                <a:solidFill>
                  <a:srgbClr val="FF0000"/>
                </a:solidFill>
              </a:rPr>
              <a:t>(4 sy CB Kararnamesi</a:t>
            </a:r>
            <a:r>
              <a:rPr lang="tr-TR" sz="3600" dirty="0" smtClean="0">
                <a:solidFill>
                  <a:srgbClr val="FF0000"/>
                </a:solidFill>
              </a:rPr>
              <a:t>)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endParaRPr lang="tr-TR" b="1" dirty="0"/>
          </a:p>
          <a:p>
            <a:pPr marL="971550" lvl="1" indent="-514350">
              <a:buFont typeface="+mj-lt"/>
              <a:buAutoNum type="arabicPeriod"/>
            </a:pPr>
            <a:r>
              <a:rPr lang="tr-TR" b="1" dirty="0"/>
              <a:t>Sağlık </a:t>
            </a:r>
            <a:r>
              <a:rPr lang="tr-TR" b="1" dirty="0" smtClean="0"/>
              <a:t>Uzmanı/Müfettiş, Denetçi </a:t>
            </a:r>
            <a:r>
              <a:rPr lang="tr-TR" b="1" dirty="0"/>
              <a:t>İstihdamı </a:t>
            </a:r>
          </a:p>
          <a:p>
            <a:pPr marL="914400" lvl="2" indent="0">
              <a:buNone/>
            </a:pPr>
            <a:r>
              <a:rPr lang="tr-TR" b="1" dirty="0"/>
              <a:t>4 sayılı Cumhurbaşkanlığı Kararnamesi (Md 518, 661</a:t>
            </a:r>
            <a:r>
              <a:rPr lang="tr-TR" b="1" dirty="0" smtClean="0"/>
              <a:t>)</a:t>
            </a:r>
          </a:p>
          <a:p>
            <a:pPr marL="914400" lvl="2" indent="0">
              <a:buNone/>
            </a:pPr>
            <a:endParaRPr lang="tr-TR" b="1" dirty="0"/>
          </a:p>
          <a:p>
            <a:pPr marL="971550" lvl="1" indent="-514350">
              <a:buFont typeface="+mj-lt"/>
              <a:buAutoNum type="arabicPeriod"/>
            </a:pPr>
            <a:r>
              <a:rPr lang="tr-TR" b="1" dirty="0" smtClean="0"/>
              <a:t>Açıktan </a:t>
            </a:r>
            <a:r>
              <a:rPr lang="tr-TR" b="1" dirty="0"/>
              <a:t>Uzman İstihdamı (41 sy CB Kararnamesi Md 519, 662)</a:t>
            </a:r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  <a:p>
            <a:pPr marL="1428750" lvl="2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0494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3-Üniversitelerde </a:t>
            </a:r>
            <a:r>
              <a:rPr lang="tr-TR" sz="3600" dirty="0">
                <a:solidFill>
                  <a:srgbClr val="FF0000"/>
                </a:solidFill>
              </a:rPr>
              <a:t>Kariyer </a:t>
            </a:r>
            <a:r>
              <a:rPr lang="tr-TR" sz="3600" dirty="0" smtClean="0">
                <a:solidFill>
                  <a:srgbClr val="FF0000"/>
                </a:solidFill>
              </a:rPr>
              <a:t>Fırsatları (2547 sy Kanun)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tr-TR" dirty="0" smtClean="0"/>
              <a:t>Öğretim </a:t>
            </a:r>
            <a:r>
              <a:rPr lang="tr-TR" dirty="0"/>
              <a:t>Üyeleri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dirty="0"/>
              <a:t>Dr. Öğretim Üyesi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dirty="0"/>
              <a:t>Doçent</a:t>
            </a:r>
          </a:p>
          <a:p>
            <a:pPr marL="1428750" lvl="2" indent="-514350">
              <a:buFont typeface="+mj-lt"/>
              <a:buAutoNum type="arabicPeriod"/>
            </a:pPr>
            <a:r>
              <a:rPr lang="tr-TR" dirty="0"/>
              <a:t>Profesör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Öğretim Görevlileri</a:t>
            </a:r>
          </a:p>
          <a:p>
            <a:pPr marL="914400" lvl="2" indent="0">
              <a:buNone/>
            </a:pPr>
            <a:r>
              <a:rPr lang="tr-TR" dirty="0"/>
              <a:t>Okutulan dersleri vermek, uygulama yapmak veya yaptırmakla yükümlü olan öğretim elemanıdır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dirty="0"/>
              <a:t>Araştırma Görevlileri</a:t>
            </a:r>
          </a:p>
          <a:p>
            <a:pPr marL="914400" lvl="2" indent="0">
              <a:buNone/>
            </a:pPr>
            <a:r>
              <a:rPr lang="tr-TR" dirty="0"/>
              <a:t>Yükseköğretim kurumlarında yapılan araştırma, inceleme ve deneylerde yardımcı olan ve yetkili organlarca verilen ilgili diğer görevleri yapan öğretim elemanıdır.</a:t>
            </a:r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  <a:p>
            <a:pPr marL="971550" lvl="1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7420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4-Özel </a:t>
            </a:r>
            <a:r>
              <a:rPr lang="tr-TR" sz="3600" dirty="0">
                <a:solidFill>
                  <a:srgbClr val="FF0000"/>
                </a:solidFill>
              </a:rPr>
              <a:t>Sağlık Kurumlarında Kariyer </a:t>
            </a:r>
            <a:r>
              <a:rPr lang="tr-TR" sz="3600" dirty="0" smtClean="0">
                <a:solidFill>
                  <a:srgbClr val="FF0000"/>
                </a:solidFill>
              </a:rPr>
              <a:t>Fırsatları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Vakıf Üniversite Hastaneleri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Özel Hastaneler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Tıp Merkezleri ve Poliklinikler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Muayenehaneler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Tıbbi Cihaz Firmaları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İlaç Şirketleri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Eczane İşletmeciliği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3439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5-</a:t>
            </a:r>
            <a:r>
              <a:rPr lang="tr-TR" sz="3600" dirty="0" smtClean="0">
                <a:solidFill>
                  <a:srgbClr val="FF0000"/>
                </a:solidFill>
              </a:rPr>
              <a:t>Kendi </a:t>
            </a:r>
            <a:r>
              <a:rPr lang="tr-TR" sz="3600" dirty="0">
                <a:solidFill>
                  <a:srgbClr val="FF0000"/>
                </a:solidFill>
              </a:rPr>
              <a:t>İşini Kurmak </a:t>
            </a:r>
            <a:r>
              <a:rPr lang="tr-TR" sz="3600" dirty="0" smtClean="0">
                <a:solidFill>
                  <a:srgbClr val="FF0000"/>
                </a:solidFill>
              </a:rPr>
              <a:t>Hedefi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Start-Up Firmaları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Teknokentler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Sağlık Turizmi Acenteliği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Tıbbi Cihaz Satışı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Dijital Sağlık App, Web, Yazılım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Reklam ve Pazarlama Ajansları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…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8867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tr-TR" sz="3600" dirty="0" smtClean="0">
                <a:solidFill>
                  <a:srgbClr val="FF0000"/>
                </a:solidFill>
              </a:rPr>
              <a:t>6-Hayatımdan Dersler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rgbClr val="FF0000"/>
                </a:solidFill>
              </a:rPr>
              <a:t>Güneş İnsan, Ay İnsan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İyi/Erdemli Bir İnsan Olmanın Bir Bedeli Var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sz="4000" dirty="0" smtClean="0">
              <a:solidFill>
                <a:schemeClr val="bg2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Hayat Boyu Öğrenmeye Devam Edin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5180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tr-TR" sz="3600" dirty="0">
                <a:solidFill>
                  <a:srgbClr val="FF0000"/>
                </a:solidFill>
              </a:rPr>
              <a:t>6-Hayatımdan Dersler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Güneş İnsan, Ay İnsan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rgbClr val="FF0000"/>
                </a:solidFill>
              </a:rPr>
              <a:t>İyi/Erdemli Bir İnsan Olmanın Bir Bedeli Var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sz="4000" dirty="0" smtClean="0">
              <a:solidFill>
                <a:srgbClr val="FF0000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Hayat Boyu Öğrenmeye Devam Edin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9667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tr-TR" sz="3600" dirty="0">
                <a:solidFill>
                  <a:srgbClr val="FF0000"/>
                </a:solidFill>
              </a:rPr>
              <a:t>6-Hayatımdan Dersler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Güneş İnsan, Ay İnsan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dirty="0">
              <a:solidFill>
                <a:schemeClr val="bg2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chemeClr val="bg2"/>
                </a:solidFill>
              </a:rPr>
              <a:t>İyi/Erdemli Bir İnsan Olmanın Bir Bedeli Var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tr-TR" sz="4000" dirty="0" smtClean="0">
              <a:solidFill>
                <a:srgbClr val="FF0000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rgbClr val="FF0000"/>
                </a:solidFill>
              </a:rPr>
              <a:t>Hayat Boyu Öğrenmeye Devam Edin. </a:t>
            </a:r>
            <a:endParaRPr lang="tr-TR" sz="4000" dirty="0" smtClean="0">
              <a:solidFill>
                <a:srgbClr val="FF0000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endParaRPr lang="tr-TR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tr-TR" sz="4000" dirty="0" smtClean="0">
                <a:solidFill>
                  <a:srgbClr val="FF0000"/>
                </a:solidFill>
              </a:rPr>
              <a:t>Üni’de </a:t>
            </a:r>
            <a:r>
              <a:rPr lang="tr-TR" sz="4000" dirty="0" smtClean="0">
                <a:solidFill>
                  <a:srgbClr val="FF0000"/>
                </a:solidFill>
              </a:rPr>
              <a:t>İkinci Bir Lisans Programına Başlayın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6658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tr-TR" sz="3600" dirty="0">
                <a:solidFill>
                  <a:srgbClr val="FF0000"/>
                </a:solidFill>
              </a:rPr>
              <a:t>6-Hayatımdan Dersler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>
                <a:solidFill>
                  <a:srgbClr val="FF0000"/>
                </a:solidFill>
              </a:rPr>
              <a:t> İngilizceyi Lütfen Üniversite Döneminde Öğrenin  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rgbClr val="FF0000"/>
                </a:solidFill>
              </a:rPr>
              <a:t>Kamu İçin KPSS. 3. Sınıftan İtibaren Üniveriste Hazırlığı Anlayışı İle </a:t>
            </a:r>
            <a:r>
              <a:rPr lang="tr-TR" sz="4000" dirty="0" smtClean="0">
                <a:solidFill>
                  <a:srgbClr val="FF0000"/>
                </a:solidFill>
              </a:rPr>
              <a:t>Çalışın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tr-TR" sz="4000" dirty="0" smtClean="0">
                <a:solidFill>
                  <a:srgbClr val="FF0000"/>
                </a:solidFill>
              </a:rPr>
              <a:t>CV’niz </a:t>
            </a:r>
            <a:r>
              <a:rPr lang="tr-TR" sz="4000" dirty="0" smtClean="0">
                <a:solidFill>
                  <a:srgbClr val="FF0000"/>
                </a:solidFill>
              </a:rPr>
              <a:t>Hazırlayın ve 6 Ayda Bir Güncelleyin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837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906-44A5-4522-99E2-0F7AB8DEF05B}" type="slidenum">
              <a:rPr lang="tr-TR" smtClean="0"/>
              <a:t>25</a:t>
            </a:fld>
            <a:endParaRPr lang="tr-TR"/>
          </a:p>
        </p:txBody>
      </p:sp>
      <p:sp>
        <p:nvSpPr>
          <p:cNvPr id="6" name="Metin kutusu 1"/>
          <p:cNvSpPr txBox="1"/>
          <p:nvPr/>
        </p:nvSpPr>
        <p:spPr>
          <a:xfrm>
            <a:off x="1523999" y="2410655"/>
            <a:ext cx="9577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solidFill>
                  <a:srgbClr val="FF0000"/>
                </a:solidFill>
              </a:rPr>
              <a:t>Sizlere</a:t>
            </a:r>
          </a:p>
          <a:p>
            <a:pPr algn="ctr"/>
            <a:r>
              <a:rPr lang="tr-TR" sz="3200" dirty="0" smtClean="0">
                <a:solidFill>
                  <a:srgbClr val="FF0000"/>
                </a:solidFill>
              </a:rPr>
              <a:t> Hayatınızda Başarı ve Huzur Diliyorum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8" name="Metin kutusu 1"/>
          <p:cNvSpPr txBox="1"/>
          <p:nvPr/>
        </p:nvSpPr>
        <p:spPr>
          <a:xfrm>
            <a:off x="2906974" y="4485905"/>
            <a:ext cx="6605516" cy="9049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buNone/>
              <a:defRPr sz="6000" b="1">
                <a:latin typeface="+mj-lt"/>
                <a:ea typeface="+mj-ea"/>
                <a:cs typeface="+mj-cs"/>
              </a:defRPr>
            </a:lvl1pPr>
          </a:lstStyle>
          <a:p>
            <a:r>
              <a:rPr lang="tr-TR" sz="4400" dirty="0"/>
              <a:t>huseyincelik.blog</a:t>
            </a:r>
          </a:p>
        </p:txBody>
      </p:sp>
      <p:sp>
        <p:nvSpPr>
          <p:cNvPr id="7" name="Unvan 1"/>
          <p:cNvSpPr>
            <a:spLocks noGrp="1"/>
          </p:cNvSpPr>
          <p:nvPr>
            <p:ph type="ctrTitle"/>
          </p:nvPr>
        </p:nvSpPr>
        <p:spPr>
          <a:xfrm>
            <a:off x="1524000" y="354842"/>
            <a:ext cx="9144000" cy="108681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tr-TR" b="1" dirty="0" smtClean="0"/>
              <a:t>Soru-Cevap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7377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14583</TotalTime>
  <Words>876</Words>
  <Application>Microsoft Office PowerPoint</Application>
  <PresentationFormat>Widescreen</PresentationFormat>
  <Paragraphs>225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Teması</vt:lpstr>
      <vt:lpstr>PowerPoint Presentation</vt:lpstr>
      <vt:lpstr>Sağlık Politikaları</vt:lpstr>
      <vt:lpstr>1-Kalkınma Planları </vt:lpstr>
      <vt:lpstr>2-Orta Vadeli Program</vt:lpstr>
      <vt:lpstr>3-Sağlık ve Gıda Politikaları Kurulu</vt:lpstr>
      <vt:lpstr> 4-Sağlık Bakanlığı</vt:lpstr>
      <vt:lpstr>5-Sağlık Sisteminin Finansmanı</vt:lpstr>
      <vt:lpstr>5-Sağlık Sisteminin Finansmanı</vt:lpstr>
      <vt:lpstr>6-Sağlık Hizmetlerinin Sunumu</vt:lpstr>
      <vt:lpstr>7-Devlet Üniversitesi Hastaneleri</vt:lpstr>
      <vt:lpstr>8-Vakıf Üniversitesi Hastaneleri</vt:lpstr>
      <vt:lpstr>9-Özel Hastaneler ve Sağlık Kuruluşları</vt:lpstr>
      <vt:lpstr>Sağlık Yönetimi Bölümü Kariyer Fırsatları </vt:lpstr>
      <vt:lpstr>1-Sağlık Meslek Mensupları Mevzuatı</vt:lpstr>
      <vt:lpstr>2-Sağlık Bakanlığı Kariyer Fırsatları  (657 sy Kn/Ek Madde 41/1.f)</vt:lpstr>
      <vt:lpstr>2-Sağlık Bakanlığı Kariyer Fırsatları  (657 sy Kn/Ek Madde 41/1.f)</vt:lpstr>
      <vt:lpstr>2-TİTCK ve THSSGM Kariyer Fırsatları (4 sy CB Kararnamesi)</vt:lpstr>
      <vt:lpstr>3-Üniversitelerde Kariyer Fırsatları (2547 sy Kanun)</vt:lpstr>
      <vt:lpstr>4-Özel Sağlık Kurumlarında Kariyer Fırsatları</vt:lpstr>
      <vt:lpstr>5-Kendi İşini Kurmak Hedefi</vt:lpstr>
      <vt:lpstr>6-Hayatımdan Dersler</vt:lpstr>
      <vt:lpstr>6-Hayatımdan Dersler</vt:lpstr>
      <vt:lpstr>6-Hayatımdan Dersler</vt:lpstr>
      <vt:lpstr>6-Hayatımdan Dersler</vt:lpstr>
      <vt:lpstr>Soru-Cevap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Windows User</cp:lastModifiedBy>
  <cp:revision>142</cp:revision>
  <dcterms:created xsi:type="dcterms:W3CDTF">2018-09-04T17:43:32Z</dcterms:created>
  <dcterms:modified xsi:type="dcterms:W3CDTF">2021-12-13T05:41:48Z</dcterms:modified>
</cp:coreProperties>
</file>