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8" r:id="rId6"/>
    <p:sldId id="269" r:id="rId7"/>
    <p:sldId id="270" r:id="rId8"/>
    <p:sldId id="260" r:id="rId9"/>
    <p:sldId id="261" r:id="rId10"/>
    <p:sldId id="263" r:id="rId11"/>
    <p:sldId id="264" r:id="rId12"/>
    <p:sldId id="265" r:id="rId13"/>
    <p:sldId id="262" r:id="rId14"/>
    <p:sldId id="271" r:id="rId15"/>
    <p:sldId id="267" r:id="rId1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73"/>
  </p:normalViewPr>
  <p:slideViewPr>
    <p:cSldViewPr snapToGrid="0" snapToObjects="1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B1488F-9D69-0F48-A17F-8CF9853A7712}" type="datetimeFigureOut">
              <a:rPr lang="tr-TR" smtClean="0"/>
              <a:t>18.11.2021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2ADAEB-5BCF-0943-9669-559D4FB141B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51778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BC898337-59B1-2E40-B528-7A52B426AC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xmlns="" id="{8E20538F-96FB-BB4D-970B-C63C0FFBEC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2F47D5D1-82CB-C942-839C-9090D852F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FB753-8FD7-CF42-AFF0-0B28B6B6F253}" type="datetime1">
              <a:rPr lang="tr-TR" smtClean="0"/>
              <a:t>18.11.2021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0627A59-73F0-8240-94F5-2CEFA4BB9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BD3B80EA-D447-0641-BA53-C492C3D3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04BE9-5BB9-1844-BF32-FABCD21760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11020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86331922-EB71-BC47-BF27-7214CD90B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D97FF6C4-8474-C14C-B53D-8E8501FCF4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8305B613-627D-E24C-BAE8-01E0B13EB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6881E-4B05-4145-B05D-E053CE7F4D25}" type="datetime1">
              <a:rPr lang="tr-TR" smtClean="0"/>
              <a:t>18.11.2021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3F5EAFF3-D9F8-1342-8BD7-16DBF37B3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81B704B3-F915-BC4A-BA64-2615A2148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04BE9-5BB9-1844-BF32-FABCD21760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2825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07A0314A-05B6-0848-BD2B-67A5D36FF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A27E7E67-690D-EC4C-8E24-08856EB858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1C7F63CD-149C-B244-AEC9-0A51D4902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255EF-3267-E342-A42D-B9D8B3B2B3A0}" type="datetime1">
              <a:rPr lang="tr-TR" smtClean="0"/>
              <a:t>18.11.2021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BD6E5457-CFA8-864C-9079-D928A0BD9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F5B0951C-2CDD-AC49-9E15-3899C0791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04BE9-5BB9-1844-BF32-FABCD21760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09342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12FE8ECF-3926-E349-BC04-D68756CA4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1D58012D-CD60-1A48-8495-2EF87847A1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CF6369F3-484D-8D4F-BDE2-82AE75D6EE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8B9B2C20-D0E8-F84A-B3BF-8957E23CB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8914D-A5E2-4643-960E-9E14184AC25C}" type="datetime1">
              <a:rPr lang="tr-TR" smtClean="0"/>
              <a:t>18.11.2021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0BE3BD2A-14D9-EB43-8332-109642009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558DE9A8-643D-E341-99F0-94514CBEB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04BE9-5BB9-1844-BF32-FABCD21760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38080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D165F2AE-350E-9D49-BD82-91D9C85D6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934B830B-2938-6140-B255-F2482D3AE4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1A8E86BD-2DE9-474B-AF56-5173D492BE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xmlns="" id="{A7346407-08C9-6342-915A-0295B2A9AC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xmlns="" id="{D6EB3C21-6D80-9143-9BFE-74DDF37EEE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xmlns="" id="{D0221798-06BB-3D4D-A871-E132A6878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561C8-81CB-E448-8708-314E562824C3}" type="datetime1">
              <a:rPr lang="tr-TR" smtClean="0"/>
              <a:t>18.11.2021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xmlns="" id="{3D4CECF8-52D2-FF4B-9953-F4DC1A743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xmlns="" id="{18ED5BF3-5F9D-0B47-A7A2-394241538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04BE9-5BB9-1844-BF32-FABCD21760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959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1D487107-2D76-2449-9092-317D28D7F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DFF7EE76-1D24-F34F-B7DB-6A5F8C626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A8899-42E5-9542-9A92-F18EAAB5A784}" type="datetime1">
              <a:rPr lang="tr-TR" smtClean="0"/>
              <a:t>18.11.2021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9AE1A70D-9F73-6F44-9232-9F5233D2A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F893A110-DEC9-6745-8EA8-97A4B2D7D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04BE9-5BB9-1844-BF32-FABCD21760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35534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xmlns="" id="{FC093FA5-51A9-5246-AA6E-548880381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B9B94-E22C-5748-8DD5-FBEDFF6E20B2}" type="datetime1">
              <a:rPr lang="tr-TR" smtClean="0"/>
              <a:t>18.11.2021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xmlns="" id="{633A7726-690B-D543-9373-F35EFC2B4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xmlns="" id="{81CF13BA-ADF2-8140-9554-86551F0B0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04BE9-5BB9-1844-BF32-FABCD21760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96884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562FB34C-3D4B-D348-8669-9B632A416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564E9709-F981-7646-A059-D94CB44780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F045C97B-FD6E-3948-9C63-E7E68A383B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5A6EBB3F-F5B3-BC46-88D8-4FD2EB442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F5C21-5F79-1E41-AD53-670EC9B27705}" type="datetime1">
              <a:rPr lang="tr-TR" smtClean="0"/>
              <a:t>18.11.2021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464B2487-04E5-644F-8B6E-426B42959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3474A076-8593-3542-90EC-FBC7A2587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04BE9-5BB9-1844-BF32-FABCD21760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9471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0AD0710C-8652-FD4C-837C-B3F054D18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xmlns="" id="{1944C9EE-B044-484A-B34C-4C9419BFB4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091763C5-14CA-0545-9DB4-701A52D688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BB5D285F-9E91-3B45-9CB2-DB7696EA8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8BFBA-D741-EF43-AAA8-95B362BE944D}" type="datetime1">
              <a:rPr lang="tr-TR" smtClean="0"/>
              <a:t>18.11.2021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6D0372B3-E502-7E45-8629-A2BA07F5F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975BF98B-B563-084D-8B83-B6AF3CAC4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04BE9-5BB9-1844-BF32-FABCD21760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79539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DF7755B5-1BFB-584B-998B-82B3DF24B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51366041-C469-7E41-840F-D36AB1DDD2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9E94D2E3-466D-5247-A626-D5BEE310C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2AA6C-76B6-1D47-B375-8181A0B7EC96}" type="datetime1">
              <a:rPr lang="tr-TR" smtClean="0"/>
              <a:t>18.11.2021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411A7D9-38C7-514A-B2B9-673783C1A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A17F296C-E2DA-D049-9B8B-00645AB11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04BE9-5BB9-1844-BF32-FABCD21760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27601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xmlns="" id="{ECF381C7-ACFD-434B-AF78-D17B24C07D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A6E477B9-27E0-BF47-8F22-F9A3803B69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B734309F-F574-3645-BFEB-647B00727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CB241-DAE6-4D44-9D67-42881036E981}" type="datetime1">
              <a:rPr lang="tr-TR" smtClean="0"/>
              <a:t>18.11.2021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9AA34236-23A9-7645-B8B4-E5F7E55C1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21BC6F9D-3CED-F141-939C-1D4FAA8E9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04BE9-5BB9-1844-BF32-FABCD21760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7108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xmlns="" id="{5ACE2FFE-93E7-A44F-A5CD-A3C6E28E4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4AAB12C5-D17C-354F-B3B0-EAF0780BE8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4173534A-4C60-764D-95B2-7A3E4DDDA8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05E855-BAAD-0F47-979A-C80E92A507A9}" type="datetime1">
              <a:rPr lang="tr-TR" smtClean="0"/>
              <a:t>18.11.2021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476FA1C5-F43C-AF4A-B875-75C8CB38C0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47F3F7E9-E6B8-5C42-A714-EE3023BCF9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B04BE9-5BB9-1844-BF32-FABCD21760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3342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tusiad.org/tr/yayinlar/raporlar/item/10695-turkiye-hizmet-i-hracatinda-yeni-hedefler-yasli-bakim-turizmi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9CC76826-EB49-F845-83CE-30014BD262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45445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0000"/>
                </a:solidFill>
              </a:rPr>
              <a:t>TÜRKİYE HİZMET İHRACATINDA YENİ HEDEFLER:</a:t>
            </a:r>
            <a:br>
              <a:rPr lang="tr-TR" b="1" dirty="0" smtClean="0">
                <a:solidFill>
                  <a:srgbClr val="FF0000"/>
                </a:solidFill>
              </a:rPr>
            </a:br>
            <a:r>
              <a:rPr lang="tr-TR" b="1" dirty="0" smtClean="0">
                <a:solidFill>
                  <a:srgbClr val="FF0000"/>
                </a:solidFill>
              </a:rPr>
              <a:t>YAŞLI </a:t>
            </a:r>
            <a:r>
              <a:rPr lang="tr-TR" b="1" dirty="0">
                <a:solidFill>
                  <a:srgbClr val="FF0000"/>
                </a:solidFill>
              </a:rPr>
              <a:t>BAKIM </a:t>
            </a:r>
            <a:r>
              <a:rPr lang="tr-TR" b="1" dirty="0" smtClean="0">
                <a:solidFill>
                  <a:srgbClr val="FF0000"/>
                </a:solidFill>
              </a:rPr>
              <a:t>TURİZMİ ve DİJİTALLEŞME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xmlns="" id="{3B0B9374-69A2-FE4C-A0A3-AEB45E43A3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61597"/>
            <a:ext cx="9144000" cy="1041214"/>
          </a:xfrm>
        </p:spPr>
        <p:txBody>
          <a:bodyPr/>
          <a:lstStyle/>
          <a:p>
            <a:r>
              <a:rPr lang="tr-TR" dirty="0"/>
              <a:t>Fırsatlar, Politika ve Strateji </a:t>
            </a:r>
          </a:p>
          <a:p>
            <a:r>
              <a:rPr lang="tr-TR" dirty="0"/>
              <a:t>2020-2023 Yol Haritası Önerisi</a:t>
            </a:r>
          </a:p>
        </p:txBody>
      </p:sp>
      <p:sp>
        <p:nvSpPr>
          <p:cNvPr id="4" name="Alt Başlık 2">
            <a:extLst>
              <a:ext uri="{FF2B5EF4-FFF2-40B4-BE49-F238E27FC236}">
                <a16:creationId xmlns:a16="http://schemas.microsoft.com/office/drawing/2014/main" xmlns="" id="{713FC65D-467E-8D45-9624-D893401C104C}"/>
              </a:ext>
            </a:extLst>
          </p:cNvPr>
          <p:cNvSpPr txBox="1">
            <a:spLocks/>
          </p:cNvSpPr>
          <p:nvPr/>
        </p:nvSpPr>
        <p:spPr>
          <a:xfrm>
            <a:off x="1522025" y="5480789"/>
            <a:ext cx="9144000" cy="10412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/>
              <a:t>Hüseyin ÇELİK</a:t>
            </a:r>
          </a:p>
          <a:p>
            <a:r>
              <a:rPr lang="tr-TR" dirty="0"/>
              <a:t>18 Kasım 2021</a:t>
            </a:r>
          </a:p>
        </p:txBody>
      </p:sp>
    </p:spTree>
    <p:extLst>
      <p:ext uri="{BB962C8B-B14F-4D97-AF65-F5344CB8AC3E}">
        <p14:creationId xmlns:p14="http://schemas.microsoft.com/office/powerpoint/2010/main" val="1590813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65279F69-1126-954E-890C-A9F601995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4800" dirty="0">
                <a:solidFill>
                  <a:srgbClr val="FF0000"/>
                </a:solidFill>
              </a:rPr>
              <a:t>TÜSİAD Raporu</a:t>
            </a:r>
          </a:p>
        </p:txBody>
      </p:sp>
      <p:pic>
        <p:nvPicPr>
          <p:cNvPr id="9" name="İçerik Yer Tutucusu 8">
            <a:extLst>
              <a:ext uri="{FF2B5EF4-FFF2-40B4-BE49-F238E27FC236}">
                <a16:creationId xmlns:a16="http://schemas.microsoft.com/office/drawing/2014/main" xmlns="" id="{378BE9C9-9D62-6E40-9E19-D9971045A7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1" y="1557745"/>
            <a:ext cx="3815686" cy="4784173"/>
          </a:xfrm>
        </p:spPr>
      </p:pic>
      <p:sp>
        <p:nvSpPr>
          <p:cNvPr id="4" name="Alt Başlık 2">
            <a:extLst>
              <a:ext uri="{FF2B5EF4-FFF2-40B4-BE49-F238E27FC236}">
                <a16:creationId xmlns:a16="http://schemas.microsoft.com/office/drawing/2014/main" xmlns="" id="{59291188-7DB2-9049-B060-25B23846D153}"/>
              </a:ext>
            </a:extLst>
          </p:cNvPr>
          <p:cNvSpPr txBox="1">
            <a:spLocks/>
          </p:cNvSpPr>
          <p:nvPr/>
        </p:nvSpPr>
        <p:spPr>
          <a:xfrm>
            <a:off x="4763124" y="1990580"/>
            <a:ext cx="6260279" cy="2165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tr-TR" dirty="0"/>
              <a:t>Rapor; </a:t>
            </a:r>
            <a:r>
              <a:rPr lang="tr-TR" dirty="0">
                <a:hlinkClick r:id="rId3"/>
              </a:rPr>
              <a:t>https://tusiad.org/tr/yayinlar/raporlar/item/10695-turkiye-hizmet-i-hracatinda-yeni-hedefler-yasli-bakim-turizmi</a:t>
            </a:r>
            <a:r>
              <a:rPr lang="tr-TR" dirty="0"/>
              <a:t> linkinden indirilebilir. 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xmlns="" id="{A440F4EB-6DA9-C24B-96C9-364C641A0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04BE9-5BB9-1844-BF32-FABCD2176028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3719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65279F69-1126-954E-890C-A9F601995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4000" b="1" dirty="0">
                <a:solidFill>
                  <a:srgbClr val="FF0000"/>
                </a:solidFill>
              </a:rPr>
              <a:t>Yaşlı Bakım Turizmi İhtiyacını Yaratan Dinamikler 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9CC9CE24-DD9D-5C48-A497-D910A5754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3600" dirty="0"/>
              <a:t>AB Ülkelerinde </a:t>
            </a:r>
            <a:r>
              <a:rPr lang="tr-TR" sz="3600" dirty="0" smtClean="0"/>
              <a:t>Yaşlanma ve </a:t>
            </a:r>
            <a:r>
              <a:rPr lang="tr-TR" sz="3600" dirty="0"/>
              <a:t>Turizm Eğilimleri</a:t>
            </a:r>
          </a:p>
          <a:p>
            <a:endParaRPr lang="tr-TR" sz="3600" dirty="0"/>
          </a:p>
          <a:p>
            <a:r>
              <a:rPr lang="tr-TR" sz="3600" dirty="0"/>
              <a:t>AB </a:t>
            </a:r>
            <a:r>
              <a:rPr lang="tr-TR" sz="3600" dirty="0" err="1"/>
              <a:t>Ülkeleri</a:t>
            </a:r>
            <a:r>
              <a:rPr lang="tr-TR" sz="3600" dirty="0"/>
              <a:t> Uzun </a:t>
            </a:r>
            <a:r>
              <a:rPr lang="tr-TR" sz="3600" dirty="0" err="1"/>
              <a:t>Süreli</a:t>
            </a:r>
            <a:r>
              <a:rPr lang="tr-TR" sz="3600" dirty="0"/>
              <a:t> Bakım Sistemleri Yapısının </a:t>
            </a:r>
            <a:r>
              <a:rPr lang="tr-TR" sz="3600" dirty="0" err="1"/>
              <a:t>Yaşlı</a:t>
            </a:r>
            <a:r>
              <a:rPr lang="tr-TR" sz="3600" dirty="0"/>
              <a:t> Bakım Turizmine Olası Etkileri </a:t>
            </a:r>
          </a:p>
          <a:p>
            <a:endParaRPr lang="tr-TR" sz="3600" dirty="0"/>
          </a:p>
          <a:p>
            <a:r>
              <a:rPr lang="tr-TR" sz="3600" dirty="0"/>
              <a:t>Uzun </a:t>
            </a:r>
            <a:r>
              <a:rPr lang="tr-TR" sz="3600" dirty="0" err="1"/>
              <a:t>Süreli</a:t>
            </a:r>
            <a:r>
              <a:rPr lang="tr-TR" sz="3600" dirty="0"/>
              <a:t> Bakım Sistemlerinde Kamu Harcamaları </a:t>
            </a:r>
          </a:p>
          <a:p>
            <a:endParaRPr lang="tr-TR" sz="3600" dirty="0"/>
          </a:p>
          <a:p>
            <a:endParaRPr lang="tr-TR" sz="3600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xmlns="" id="{80FAEDB4-A842-7246-ACA2-EBFFF73DA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04BE9-5BB9-1844-BF32-FABCD2176028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89123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65279F69-1126-954E-890C-A9F601995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3600" b="1" dirty="0">
                <a:solidFill>
                  <a:srgbClr val="FF0000"/>
                </a:solidFill>
              </a:rPr>
              <a:t>Sağlık Turizmi Kazanımları ve Potansiyel Riskler </a:t>
            </a:r>
            <a:endParaRPr lang="tr-TR" sz="3600" b="1" dirty="0">
              <a:solidFill>
                <a:srgbClr val="FF0000"/>
              </a:solidFill>
            </a:endParaRP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9CC9CE24-DD9D-5C48-A497-D910A5754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r-TR" sz="3200" dirty="0"/>
          </a:p>
          <a:p>
            <a:pPr marL="0" indent="0">
              <a:buNone/>
            </a:pPr>
            <a:endParaRPr lang="tr-TR" sz="3200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xmlns="" id="{827BEA17-AC55-2C40-892C-D6E6466A4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04BE9-5BB9-1844-BF32-FABCD2176028}" type="slidenum">
              <a:rPr lang="tr-TR" smtClean="0"/>
              <a:t>4</a:t>
            </a:fld>
            <a:endParaRPr lang="tr-TR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xmlns="" id="{71FD9686-8AC0-8D4E-89D0-2DB8AB9A3D53}"/>
              </a:ext>
            </a:extLst>
          </p:cNvPr>
          <p:cNvSpPr txBox="1"/>
          <p:nvPr/>
        </p:nvSpPr>
        <p:spPr>
          <a:xfrm>
            <a:off x="1056904" y="2446318"/>
            <a:ext cx="475013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u="sng" dirty="0"/>
              <a:t>Faydalar</a:t>
            </a:r>
            <a:r>
              <a:rPr lang="tr-TR" b="1" dirty="0"/>
              <a:t> </a:t>
            </a:r>
          </a:p>
          <a:p>
            <a:r>
              <a:rPr lang="tr-TR" dirty="0"/>
              <a:t>Tıbbi, </a:t>
            </a:r>
            <a:r>
              <a:rPr lang="tr-TR" dirty="0" err="1"/>
              <a:t>dental</a:t>
            </a:r>
            <a:r>
              <a:rPr lang="tr-TR" dirty="0"/>
              <a:t> ve kozmetik </a:t>
            </a:r>
            <a:r>
              <a:rPr lang="tr-TR" dirty="0" err="1"/>
              <a:t>sağlık</a:t>
            </a:r>
            <a:r>
              <a:rPr lang="tr-TR" dirty="0"/>
              <a:t> hizmetleri </a:t>
            </a:r>
            <a:r>
              <a:rPr lang="tr-TR" dirty="0" err="1"/>
              <a:t>için</a:t>
            </a:r>
            <a:r>
              <a:rPr lang="tr-TR" dirty="0"/>
              <a:t> </a:t>
            </a:r>
            <a:r>
              <a:rPr lang="tr-TR" dirty="0" err="1"/>
              <a:t>düşük</a:t>
            </a:r>
            <a:r>
              <a:rPr lang="tr-TR" dirty="0"/>
              <a:t> maliyetler, </a:t>
            </a:r>
          </a:p>
          <a:p>
            <a:r>
              <a:rPr lang="tr-TR" dirty="0"/>
              <a:t>• </a:t>
            </a:r>
            <a:r>
              <a:rPr lang="tr-TR" dirty="0" err="1"/>
              <a:t>Gelişmis</a:t>
            </a:r>
            <a:r>
              <a:rPr lang="tr-TR" dirty="0"/>
              <a:t>̧ ileri teknoloji donanımlı hastaneler, </a:t>
            </a:r>
          </a:p>
          <a:p>
            <a:r>
              <a:rPr lang="tr-TR" dirty="0"/>
              <a:t>• Yurt </a:t>
            </a:r>
            <a:r>
              <a:rPr lang="tr-TR" dirty="0" err="1"/>
              <a:t>dışı</a:t>
            </a:r>
            <a:r>
              <a:rPr lang="tr-TR" dirty="0"/>
              <a:t> </a:t>
            </a:r>
            <a:r>
              <a:rPr lang="tr-TR" dirty="0" err="1"/>
              <a:t>eğitim</a:t>
            </a:r>
            <a:r>
              <a:rPr lang="tr-TR" dirty="0"/>
              <a:t> </a:t>
            </a:r>
            <a:r>
              <a:rPr lang="tr-TR" dirty="0" err="1"/>
              <a:t>almıs</a:t>
            </a:r>
            <a:r>
              <a:rPr lang="tr-TR" dirty="0"/>
              <a:t>̧ ve </a:t>
            </a:r>
            <a:r>
              <a:rPr lang="tr-TR" dirty="0" err="1"/>
              <a:t>İngilizce</a:t>
            </a:r>
            <a:r>
              <a:rPr lang="tr-TR" dirty="0"/>
              <a:t> </a:t>
            </a:r>
            <a:r>
              <a:rPr lang="tr-TR" dirty="0" err="1"/>
              <a:t>konuşan</a:t>
            </a:r>
            <a:r>
              <a:rPr lang="tr-TR" dirty="0"/>
              <a:t> hekimler ve </a:t>
            </a:r>
            <a:r>
              <a:rPr lang="tr-TR" dirty="0" err="1"/>
              <a:t>dis</a:t>
            </a:r>
            <a:r>
              <a:rPr lang="tr-TR" dirty="0"/>
              <a:t>̧ hekimleri, </a:t>
            </a:r>
          </a:p>
          <a:p>
            <a:r>
              <a:rPr lang="tr-TR" dirty="0"/>
              <a:t>• Daha kısa </a:t>
            </a:r>
            <a:r>
              <a:rPr lang="tr-TR" dirty="0" err="1"/>
              <a:t>sürede</a:t>
            </a:r>
            <a:r>
              <a:rPr lang="tr-TR" dirty="0"/>
              <a:t> doktora </a:t>
            </a:r>
            <a:r>
              <a:rPr lang="tr-TR" dirty="0" err="1"/>
              <a:t>erişim</a:t>
            </a:r>
            <a:r>
              <a:rPr lang="tr-TR" dirty="0"/>
              <a:t>,</a:t>
            </a:r>
            <a:br>
              <a:rPr lang="tr-TR" dirty="0"/>
            </a:br>
            <a:r>
              <a:rPr lang="tr-TR" dirty="0"/>
              <a:t>• Daha kısa bekleme </a:t>
            </a:r>
            <a:r>
              <a:rPr lang="tr-TR" dirty="0" err="1"/>
              <a:t>süreleri</a:t>
            </a:r>
            <a:r>
              <a:rPr lang="tr-TR" dirty="0"/>
              <a:t>,</a:t>
            </a:r>
            <a:br>
              <a:rPr lang="tr-TR" dirty="0"/>
            </a:br>
            <a:r>
              <a:rPr lang="tr-TR" dirty="0"/>
              <a:t>• Nispeten </a:t>
            </a:r>
            <a:r>
              <a:rPr lang="tr-TR" dirty="0" err="1"/>
              <a:t>düşük</a:t>
            </a:r>
            <a:r>
              <a:rPr lang="tr-TR" dirty="0"/>
              <a:t> maliyetle bakım sonrası </a:t>
            </a:r>
          </a:p>
          <a:p>
            <a:r>
              <a:rPr lang="tr-TR" dirty="0"/>
              <a:t>dinlenme ve tatil fırsatları, </a:t>
            </a:r>
          </a:p>
          <a:p>
            <a:r>
              <a:rPr lang="tr-TR" dirty="0"/>
              <a:t>• “En </a:t>
            </a:r>
            <a:r>
              <a:rPr lang="tr-TR" dirty="0" err="1"/>
              <a:t>İyi</a:t>
            </a:r>
            <a:r>
              <a:rPr lang="tr-TR" dirty="0"/>
              <a:t>” tıbbi uygulamaların uluslararası </a:t>
            </a:r>
            <a:r>
              <a:rPr lang="tr-TR" dirty="0" err="1"/>
              <a:t>düzeyde</a:t>
            </a:r>
            <a:r>
              <a:rPr lang="tr-TR" dirty="0"/>
              <a:t> yaygın </a:t>
            </a:r>
            <a:r>
              <a:rPr lang="tr-TR" dirty="0" err="1"/>
              <a:t>paylaşımı</a:t>
            </a:r>
            <a:r>
              <a:rPr lang="tr-TR" dirty="0"/>
              <a:t>. 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xmlns="" id="{D0E53A89-EADE-D44B-9FE7-15552E939FA1}"/>
              </a:ext>
            </a:extLst>
          </p:cNvPr>
          <p:cNvSpPr txBox="1"/>
          <p:nvPr/>
        </p:nvSpPr>
        <p:spPr>
          <a:xfrm>
            <a:off x="6638307" y="2446318"/>
            <a:ext cx="444137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u="sng" dirty="0"/>
              <a:t>Potansiyel Riskler</a:t>
            </a:r>
          </a:p>
          <a:p>
            <a:r>
              <a:rPr lang="tr-TR" dirty="0"/>
              <a:t>• Medikal turistin ülkesine döndükten sonra komplikasyon ortaya </a:t>
            </a:r>
            <a:r>
              <a:rPr lang="tr-TR" dirty="0" err="1"/>
              <a:t>çıkma</a:t>
            </a:r>
            <a:r>
              <a:rPr lang="tr-TR" dirty="0"/>
              <a:t> durumunda uzman doktor tarafından takip bakımı </a:t>
            </a:r>
            <a:r>
              <a:rPr lang="tr-TR" dirty="0" err="1"/>
              <a:t>eksikliği</a:t>
            </a:r>
            <a:r>
              <a:rPr lang="tr-TR" dirty="0"/>
              <a:t>, </a:t>
            </a:r>
          </a:p>
          <a:p>
            <a:r>
              <a:rPr lang="tr-TR" dirty="0"/>
              <a:t>• Tıbbi hata veya ihmal durumlarında yasal </a:t>
            </a:r>
            <a:r>
              <a:rPr lang="tr-TR" dirty="0" err="1"/>
              <a:t>başvuru</a:t>
            </a:r>
            <a:r>
              <a:rPr lang="tr-TR" dirty="0"/>
              <a:t> </a:t>
            </a:r>
            <a:r>
              <a:rPr lang="tr-TR" dirty="0" err="1"/>
              <a:t>kısıtı</a:t>
            </a:r>
            <a:r>
              <a:rPr lang="tr-TR" dirty="0"/>
              <a:t>, kısıtlı yasal tazminat </a:t>
            </a:r>
            <a:r>
              <a:rPr lang="tr-TR" dirty="0" err="1"/>
              <a:t>imkânları</a:t>
            </a:r>
            <a:r>
              <a:rPr lang="tr-TR" dirty="0"/>
              <a:t>, </a:t>
            </a:r>
          </a:p>
          <a:p>
            <a:r>
              <a:rPr lang="tr-TR" dirty="0"/>
              <a:t>• Nitelikli uygulayıcılar veya </a:t>
            </a:r>
            <a:r>
              <a:rPr lang="tr-TR" dirty="0" err="1"/>
              <a:t>düşük</a:t>
            </a:r>
            <a:r>
              <a:rPr lang="tr-TR" dirty="0"/>
              <a:t> standart nedeniyle yetersiz/</a:t>
            </a:r>
            <a:r>
              <a:rPr lang="tr-TR" dirty="0" err="1"/>
              <a:t>yanlıs</a:t>
            </a:r>
            <a:r>
              <a:rPr lang="tr-TR" dirty="0"/>
              <a:t>̧ tedavi riski, </a:t>
            </a:r>
          </a:p>
          <a:p>
            <a:r>
              <a:rPr lang="tr-TR" dirty="0"/>
              <a:t>• Tıbben </a:t>
            </a:r>
            <a:r>
              <a:rPr lang="tr-TR" dirty="0" err="1"/>
              <a:t>geçerliliği</a:t>
            </a:r>
            <a:r>
              <a:rPr lang="tr-TR" dirty="0"/>
              <a:t> olmayan tedavilerin </a:t>
            </a:r>
            <a:r>
              <a:rPr lang="tr-TR" dirty="0" err="1"/>
              <a:t>yaratacağı</a:t>
            </a:r>
            <a:r>
              <a:rPr lang="tr-TR" dirty="0"/>
              <a:t> zararlar. </a:t>
            </a:r>
          </a:p>
        </p:txBody>
      </p:sp>
    </p:spTree>
    <p:extLst>
      <p:ext uri="{BB962C8B-B14F-4D97-AF65-F5344CB8AC3E}">
        <p14:creationId xmlns:p14="http://schemas.microsoft.com/office/powerpoint/2010/main" val="1661666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65279F69-1126-954E-890C-A9F601995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3600" b="1" dirty="0">
                <a:solidFill>
                  <a:srgbClr val="FF0000"/>
                </a:solidFill>
              </a:rPr>
              <a:t>İleri Yaşta En Çok Talep Edilen Hizmetler </a:t>
            </a:r>
            <a:endParaRPr lang="tr-TR" sz="3600" b="1" dirty="0">
              <a:solidFill>
                <a:srgbClr val="FF0000"/>
              </a:solidFill>
            </a:endParaRP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9CC9CE24-DD9D-5C48-A497-D910A5754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tr-TR" b="1" dirty="0" smtClean="0"/>
              <a:t>Günlük </a:t>
            </a:r>
            <a:r>
              <a:rPr lang="tr-TR" b="1" dirty="0"/>
              <a:t>Yaşam Aktiviteleri </a:t>
            </a:r>
            <a:r>
              <a:rPr lang="tr-TR" dirty="0"/>
              <a:t>(GYA düzeyi iyi olan yaşlılar sağlıklı yaşlanmaya yönelik </a:t>
            </a:r>
            <a:r>
              <a:rPr lang="tr-TR" dirty="0" smtClean="0"/>
              <a:t>hizmetleri)</a:t>
            </a:r>
            <a:endParaRPr lang="tr-TR" dirty="0"/>
          </a:p>
          <a:p>
            <a:r>
              <a:rPr lang="tr-TR" dirty="0"/>
              <a:t>GYA düzeyi daha düşük olanlar sağlık hizmetlerinin yanı sıra </a:t>
            </a:r>
            <a:r>
              <a:rPr lang="tr-TR" b="1" dirty="0"/>
              <a:t>uzun süreli bakım hizmetleri </a:t>
            </a:r>
            <a:r>
              <a:rPr lang="tr-TR" dirty="0"/>
              <a:t>talep etmektedir. </a:t>
            </a:r>
          </a:p>
          <a:p>
            <a:r>
              <a:rPr lang="tr-TR" b="1" dirty="0" smtClean="0"/>
              <a:t>Uzun </a:t>
            </a:r>
            <a:r>
              <a:rPr lang="tr-TR" b="1" dirty="0"/>
              <a:t>süreli bakım gerektiren hastalıklar </a:t>
            </a:r>
            <a:r>
              <a:rPr lang="tr-TR" dirty="0"/>
              <a:t>(osteoporoz, demans, Lou Gehrig hastalığı, Alzheimer, Parkinson, AIDS, romatoid artrit ve multipl skleroz gibi ilerleyici hastalıklardan muzdarip hastaların tedavi ve </a:t>
            </a:r>
            <a:r>
              <a:rPr lang="tr-TR" dirty="0" smtClean="0"/>
              <a:t>bakımı)</a:t>
            </a:r>
            <a:endParaRPr lang="tr-TR" dirty="0"/>
          </a:p>
          <a:p>
            <a:r>
              <a:rPr lang="tr-TR" b="1" dirty="0"/>
              <a:t>Uzun süreli bakım </a:t>
            </a:r>
            <a:r>
              <a:rPr lang="tr-TR" dirty="0"/>
              <a:t>(yara bakımı, ağrı yönetimi, ilaç uygulama-takibi, temel sağlık hizmetleri, hemşirelik bakımı, koruyucu hizmetler, rehabilitasyon),</a:t>
            </a:r>
          </a:p>
          <a:p>
            <a:r>
              <a:rPr lang="tr-TR" b="1" dirty="0"/>
              <a:t>Yaşam sonu-terminal bakım, palyatif tedavi,</a:t>
            </a:r>
          </a:p>
          <a:p>
            <a:r>
              <a:rPr lang="tr-TR" dirty="0"/>
              <a:t>Günlük yaşamı idame ettirmeye yönelik </a:t>
            </a:r>
            <a:r>
              <a:rPr lang="tr-TR" b="1" dirty="0"/>
              <a:t>evde bakım ve sosyal hayatı sürdürmeye yardımcı olan</a:t>
            </a:r>
            <a:r>
              <a:rPr lang="tr-TR" dirty="0"/>
              <a:t> hizmetler,</a:t>
            </a:r>
          </a:p>
          <a:p>
            <a:r>
              <a:rPr lang="tr-TR" b="1" dirty="0"/>
              <a:t>Kaplıca, termal ve alternatif terapiler,</a:t>
            </a:r>
          </a:p>
          <a:p>
            <a:r>
              <a:rPr lang="tr-TR" b="1" dirty="0"/>
              <a:t>Yaşlanma karşıtı radikal tedaviler</a:t>
            </a:r>
            <a:r>
              <a:rPr lang="tr-TR" dirty="0"/>
              <a:t>,</a:t>
            </a:r>
          </a:p>
          <a:p>
            <a:r>
              <a:rPr lang="tr-TR" b="1" dirty="0"/>
              <a:t>Kök hücre tedavisi,</a:t>
            </a:r>
          </a:p>
          <a:p>
            <a:r>
              <a:rPr lang="tr-TR" dirty="0" smtClean="0"/>
              <a:t>Aktif </a:t>
            </a:r>
            <a:r>
              <a:rPr lang="tr-TR" dirty="0"/>
              <a:t>ve sağlıklı yaşlanmaya katkı verecek </a:t>
            </a:r>
            <a:r>
              <a:rPr lang="tr-TR" b="1" dirty="0"/>
              <a:t>doğa yürüyüşleri,</a:t>
            </a:r>
          </a:p>
          <a:p>
            <a:r>
              <a:rPr lang="tr-TR" b="1" dirty="0"/>
              <a:t>Tedavi sonrası ve refakatçiler için turistik faaliyetler.</a:t>
            </a:r>
          </a:p>
          <a:p>
            <a:endParaRPr lang="tr-TR" sz="2400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xmlns="" id="{827BEA17-AC55-2C40-892C-D6E6466A4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04BE9-5BB9-1844-BF32-FABCD2176028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5797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65279F69-1126-954E-890C-A9F601995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3600" b="1" dirty="0"/>
              <a:t>İleri Yaş Grubunun Yaşlı Bakım Turizmi Kararlarını Etkileyebilecek Faktörler </a:t>
            </a:r>
            <a:r>
              <a:rPr lang="tr-TR" sz="3600" b="1" dirty="0" smtClean="0"/>
              <a:t>-1</a:t>
            </a:r>
            <a:endParaRPr lang="tr-TR" sz="3600" b="1" dirty="0">
              <a:solidFill>
                <a:srgbClr val="FF0000"/>
              </a:solidFill>
            </a:endParaRP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9CC9CE24-DD9D-5C48-A497-D910A5754D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776045" cy="4351338"/>
          </a:xfrm>
        </p:spPr>
        <p:txBody>
          <a:bodyPr>
            <a:normAutofit/>
          </a:bodyPr>
          <a:lstStyle/>
          <a:p>
            <a:r>
              <a:rPr lang="tr-TR" b="1" dirty="0" smtClean="0"/>
              <a:t>Çoklu </a:t>
            </a:r>
            <a:r>
              <a:rPr lang="tr-TR" b="1" dirty="0"/>
              <a:t>morbidite </a:t>
            </a:r>
            <a:r>
              <a:rPr lang="tr-TR" dirty="0"/>
              <a:t>ve fonksiyonel bozukluklara cevap verecek tedaviler ve bakım hizmetleri,</a:t>
            </a:r>
          </a:p>
          <a:p>
            <a:r>
              <a:rPr lang="tr-TR" b="1" dirty="0" err="1"/>
              <a:t>Multidisipliner</a:t>
            </a:r>
            <a:r>
              <a:rPr lang="tr-TR" b="1" dirty="0"/>
              <a:t> yaklaşım,</a:t>
            </a:r>
          </a:p>
          <a:p>
            <a:r>
              <a:rPr lang="tr-TR" b="1" dirty="0"/>
              <a:t>İleri teknoloji donanımı,</a:t>
            </a:r>
          </a:p>
          <a:p>
            <a:r>
              <a:rPr lang="tr-TR" b="1" dirty="0"/>
              <a:t>Düşük maliyetler,</a:t>
            </a:r>
          </a:p>
          <a:p>
            <a:r>
              <a:rPr lang="tr-TR" b="1" dirty="0"/>
              <a:t>Bekleme süresi olmadan erişim,</a:t>
            </a:r>
          </a:p>
          <a:p>
            <a:r>
              <a:rPr lang="tr-TR" b="1" dirty="0"/>
              <a:t>Tedavi sonrası takip.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xmlns="" id="{827BEA17-AC55-2C40-892C-D6E6466A4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04BE9-5BB9-1844-BF32-FABCD2176028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84633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65279F69-1126-954E-890C-A9F601995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3600" b="1" dirty="0"/>
              <a:t>İleri Yaş Grubunun Yaşlı Bakım Turizmi Kararlarını Etkileyebilecek Faktörler </a:t>
            </a:r>
            <a:r>
              <a:rPr lang="tr-TR" sz="3600" b="1" dirty="0" smtClean="0"/>
              <a:t>-2</a:t>
            </a:r>
            <a:endParaRPr lang="tr-TR" sz="3600" b="1" dirty="0">
              <a:solidFill>
                <a:srgbClr val="FF0000"/>
              </a:solidFill>
            </a:endParaRP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9CC9CE24-DD9D-5C48-A497-D910A5754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Yasal </a:t>
            </a:r>
            <a:r>
              <a:rPr lang="tr-TR" dirty="0"/>
              <a:t>Haklar, Koruma ve Standartlar</a:t>
            </a:r>
          </a:p>
          <a:p>
            <a:pPr lvl="1"/>
            <a:r>
              <a:rPr lang="tr-TR" dirty="0"/>
              <a:t>Kalitesi onaylanmış hizmetler (JCI akredite hastaneler),</a:t>
            </a:r>
          </a:p>
          <a:p>
            <a:pPr lvl="1"/>
            <a:r>
              <a:rPr lang="tr-TR" dirty="0"/>
              <a:t>Klinik geçerliliği olan tedavi ve müdahaleler,</a:t>
            </a:r>
          </a:p>
          <a:p>
            <a:pPr lvl="1"/>
            <a:r>
              <a:rPr lang="tr-TR" dirty="0"/>
              <a:t>Tıbbi hata ve ihmal durumunda yasal garanti ve koruma,</a:t>
            </a:r>
          </a:p>
          <a:p>
            <a:pPr lvl="1"/>
            <a:r>
              <a:rPr lang="tr-TR" dirty="0"/>
              <a:t>Sağlık ve Bakım Sigortası kurumlarıyla anlaşmalar.</a:t>
            </a:r>
          </a:p>
          <a:p>
            <a:r>
              <a:rPr lang="tr-TR" dirty="0"/>
              <a:t>Yüksek Personel Standardı</a:t>
            </a:r>
          </a:p>
          <a:p>
            <a:r>
              <a:rPr lang="tr-TR" dirty="0"/>
              <a:t>Erişilebilir ve Güvenli Yaşlı Bakım Turizmi</a:t>
            </a:r>
          </a:p>
          <a:p>
            <a:r>
              <a:rPr lang="tr-TR" dirty="0"/>
              <a:t>Avantajlı Turizm Faaliyetleri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xmlns="" id="{827BEA17-AC55-2C40-892C-D6E6466A4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04BE9-5BB9-1844-BF32-FABCD2176028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656649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65279F69-1126-954E-890C-A9F601995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>
                <a:solidFill>
                  <a:srgbClr val="FF0000"/>
                </a:solidFill>
              </a:rPr>
              <a:t>Yaşlı Bakım Turizminde Öncü Ülkeler 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9CC9CE24-DD9D-5C48-A497-D910A5754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r-TR" sz="3200" dirty="0" smtClean="0"/>
          </a:p>
          <a:p>
            <a:r>
              <a:rPr lang="tr-TR" sz="3200" dirty="0" smtClean="0"/>
              <a:t>Tayland</a:t>
            </a:r>
            <a:r>
              <a:rPr lang="tr-TR" sz="3200" dirty="0"/>
              <a:t>, İspanya, Bulgaristan, Polonya, Latvia ve Hırvatistan</a:t>
            </a:r>
          </a:p>
          <a:p>
            <a:endParaRPr lang="tr-TR" sz="3200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xmlns="" id="{A29378F9-C948-1843-BD57-0A8694AD1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04BE9-5BB9-1844-BF32-FABCD2176028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213157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65279F69-1126-954E-890C-A9F601995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4000" b="1" dirty="0" err="1">
                <a:solidFill>
                  <a:srgbClr val="FF0000"/>
                </a:solidFill>
              </a:rPr>
              <a:t>Türkiye’de</a:t>
            </a:r>
            <a:r>
              <a:rPr lang="tr-TR" sz="4000" b="1" dirty="0">
                <a:solidFill>
                  <a:srgbClr val="FF0000"/>
                </a:solidFill>
              </a:rPr>
              <a:t> </a:t>
            </a:r>
            <a:r>
              <a:rPr lang="tr-TR" sz="4000" b="1" dirty="0" err="1">
                <a:solidFill>
                  <a:srgbClr val="FF0000"/>
                </a:solidFill>
              </a:rPr>
              <a:t>Yaşlı</a:t>
            </a:r>
            <a:r>
              <a:rPr lang="tr-TR" sz="4000" b="1" dirty="0">
                <a:solidFill>
                  <a:srgbClr val="FF0000"/>
                </a:solidFill>
              </a:rPr>
              <a:t> Bakım Turizmine </a:t>
            </a:r>
            <a:r>
              <a:rPr lang="tr-TR" sz="4000" b="1" dirty="0" err="1">
                <a:solidFill>
                  <a:srgbClr val="FF0000"/>
                </a:solidFill>
              </a:rPr>
              <a:t>Yönelik</a:t>
            </a:r>
            <a:r>
              <a:rPr lang="tr-TR" sz="4000" b="1" dirty="0">
                <a:solidFill>
                  <a:srgbClr val="FF0000"/>
                </a:solidFill>
              </a:rPr>
              <a:t> Mevcut Durumun </a:t>
            </a:r>
            <a:r>
              <a:rPr lang="tr-TR" sz="4000" b="1" dirty="0" err="1">
                <a:solidFill>
                  <a:srgbClr val="FF0000"/>
                </a:solidFill>
              </a:rPr>
              <a:t>Değerlendirilmesi</a:t>
            </a:r>
            <a:r>
              <a:rPr lang="tr-TR" sz="4000" b="1" dirty="0">
                <a:solidFill>
                  <a:srgbClr val="FF0000"/>
                </a:solidFill>
              </a:rPr>
              <a:t> -1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9CC9CE24-DD9D-5C48-A497-D910A5754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b="1" dirty="0" err="1"/>
              <a:t>Yaşlı</a:t>
            </a:r>
            <a:r>
              <a:rPr lang="tr-TR" b="1" dirty="0"/>
              <a:t> Bakım Turizmine </a:t>
            </a:r>
            <a:r>
              <a:rPr lang="tr-TR" b="1" dirty="0" err="1"/>
              <a:t>İlişkin</a:t>
            </a:r>
            <a:r>
              <a:rPr lang="tr-TR" b="1" dirty="0"/>
              <a:t> Politika Belgeleri </a:t>
            </a:r>
          </a:p>
          <a:p>
            <a:pPr lvl="1"/>
            <a:r>
              <a:rPr lang="tr-TR" dirty="0"/>
              <a:t>10. Kalkınma Planı 2014-2018, </a:t>
            </a:r>
            <a:r>
              <a:rPr lang="tr-TR" dirty="0" err="1"/>
              <a:t>Sağlık</a:t>
            </a:r>
            <a:r>
              <a:rPr lang="tr-TR" dirty="0"/>
              <a:t> Turizminin </a:t>
            </a:r>
            <a:r>
              <a:rPr lang="tr-TR" dirty="0" err="1"/>
              <a:t>Geliştirilmesi</a:t>
            </a:r>
            <a:r>
              <a:rPr lang="tr-TR" dirty="0"/>
              <a:t> Programı</a:t>
            </a:r>
            <a:br>
              <a:rPr lang="tr-TR" dirty="0"/>
            </a:br>
            <a:r>
              <a:rPr lang="tr-TR" dirty="0"/>
              <a:t>Eylem Plan </a:t>
            </a:r>
          </a:p>
          <a:p>
            <a:pPr lvl="1"/>
            <a:r>
              <a:rPr lang="tr-TR" dirty="0"/>
              <a:t>T.C. </a:t>
            </a:r>
            <a:r>
              <a:rPr lang="tr-TR" dirty="0" err="1"/>
              <a:t>Cumhurbaşkanlığı</a:t>
            </a:r>
            <a:r>
              <a:rPr lang="tr-TR" dirty="0"/>
              <a:t> Programı, 2019 </a:t>
            </a:r>
          </a:p>
          <a:p>
            <a:pPr lvl="1"/>
            <a:r>
              <a:rPr lang="tr-TR" dirty="0"/>
              <a:t>T.C. </a:t>
            </a:r>
            <a:r>
              <a:rPr lang="tr-TR" dirty="0" err="1"/>
              <a:t>Kültür</a:t>
            </a:r>
            <a:r>
              <a:rPr lang="tr-TR" dirty="0"/>
              <a:t> ve Turizm </a:t>
            </a:r>
            <a:r>
              <a:rPr lang="tr-TR" dirty="0" err="1"/>
              <a:t>Bakanlığı</a:t>
            </a:r>
            <a:r>
              <a:rPr lang="tr-TR" dirty="0"/>
              <a:t> Politika Belgeleri </a:t>
            </a:r>
          </a:p>
          <a:p>
            <a:pPr lvl="1"/>
            <a:r>
              <a:rPr lang="tr-TR" dirty="0" err="1"/>
              <a:t>Sağlık</a:t>
            </a:r>
            <a:r>
              <a:rPr lang="tr-TR" dirty="0"/>
              <a:t> </a:t>
            </a:r>
            <a:r>
              <a:rPr lang="tr-TR" dirty="0" err="1"/>
              <a:t>Bakanlığı</a:t>
            </a:r>
            <a:r>
              <a:rPr lang="tr-TR" dirty="0"/>
              <a:t> Politika Belgeleri </a:t>
            </a:r>
          </a:p>
          <a:p>
            <a:pPr lvl="1"/>
            <a:r>
              <a:rPr lang="tr-TR" dirty="0"/>
              <a:t>11. Kalkınma Planında </a:t>
            </a:r>
            <a:r>
              <a:rPr lang="tr-TR" dirty="0" err="1"/>
              <a:t>Yaşlı</a:t>
            </a:r>
            <a:r>
              <a:rPr lang="tr-TR" dirty="0"/>
              <a:t> Bakım Turizmi </a:t>
            </a:r>
          </a:p>
          <a:p>
            <a:r>
              <a:rPr lang="tr-TR" b="1" dirty="0"/>
              <a:t>Mevzuat </a:t>
            </a:r>
            <a:r>
              <a:rPr lang="tr-TR" b="1" dirty="0" err="1"/>
              <a:t>Düzenlemeleri</a:t>
            </a:r>
            <a:r>
              <a:rPr lang="tr-TR" b="1" dirty="0"/>
              <a:t> </a:t>
            </a:r>
          </a:p>
          <a:p>
            <a:pPr lvl="1"/>
            <a:r>
              <a:rPr lang="tr-TR" dirty="0" err="1"/>
              <a:t>Cumhurbaşkanlığı</a:t>
            </a:r>
            <a:r>
              <a:rPr lang="tr-TR" dirty="0"/>
              <a:t> Genelgesi</a:t>
            </a:r>
          </a:p>
          <a:p>
            <a:pPr lvl="1"/>
            <a:r>
              <a:rPr lang="tr-TR" dirty="0"/>
              <a:t>Aile ve Sosyal Hizmetler </a:t>
            </a:r>
            <a:r>
              <a:rPr lang="tr-TR" dirty="0" err="1"/>
              <a:t>Bakanlığı</a:t>
            </a:r>
            <a:r>
              <a:rPr lang="tr-TR" dirty="0"/>
              <a:t> Mevzuatı </a:t>
            </a:r>
          </a:p>
          <a:p>
            <a:pPr lvl="1"/>
            <a:r>
              <a:rPr lang="tr-TR" dirty="0" err="1"/>
              <a:t>Sağlık</a:t>
            </a:r>
            <a:r>
              <a:rPr lang="tr-TR" dirty="0"/>
              <a:t> </a:t>
            </a:r>
            <a:r>
              <a:rPr lang="tr-TR" dirty="0" err="1"/>
              <a:t>Bakanlığı</a:t>
            </a:r>
            <a:r>
              <a:rPr lang="tr-TR" dirty="0"/>
              <a:t> Mevzuatı </a:t>
            </a:r>
          </a:p>
          <a:p>
            <a:pPr lvl="1"/>
            <a:r>
              <a:rPr lang="tr-TR" dirty="0" err="1"/>
              <a:t>Kültür</a:t>
            </a:r>
            <a:r>
              <a:rPr lang="tr-TR" dirty="0"/>
              <a:t> ve Turizm </a:t>
            </a:r>
            <a:r>
              <a:rPr lang="tr-TR" dirty="0" err="1"/>
              <a:t>Bakanlığı</a:t>
            </a:r>
            <a:r>
              <a:rPr lang="tr-TR" dirty="0"/>
              <a:t> Mevzuatı </a:t>
            </a:r>
          </a:p>
          <a:p>
            <a:r>
              <a:rPr lang="tr-TR" b="1" dirty="0"/>
              <a:t>Devlet </a:t>
            </a:r>
            <a:r>
              <a:rPr lang="tr-TR" b="1" dirty="0" err="1"/>
              <a:t>Teşvikleri</a:t>
            </a:r>
            <a:r>
              <a:rPr lang="tr-TR" b="1" dirty="0"/>
              <a:t> </a:t>
            </a:r>
          </a:p>
          <a:p>
            <a:pPr lvl="1"/>
            <a:r>
              <a:rPr lang="tr-TR" dirty="0"/>
              <a:t>Ticaret </a:t>
            </a:r>
            <a:r>
              <a:rPr lang="tr-TR" dirty="0" err="1"/>
              <a:t>Bakanlığı</a:t>
            </a:r>
            <a:r>
              <a:rPr lang="tr-TR" dirty="0"/>
              <a:t> </a:t>
            </a:r>
            <a:r>
              <a:rPr lang="tr-TR" dirty="0" err="1"/>
              <a:t>Teşvikleri</a:t>
            </a:r>
            <a:r>
              <a:rPr lang="tr-TR" dirty="0"/>
              <a:t> </a:t>
            </a:r>
          </a:p>
          <a:p>
            <a:pPr lvl="1"/>
            <a:r>
              <a:rPr lang="tr-TR" dirty="0"/>
              <a:t>Serbest </a:t>
            </a:r>
            <a:r>
              <a:rPr lang="tr-TR" dirty="0" err="1"/>
              <a:t>Bölgeler</a:t>
            </a:r>
            <a:r>
              <a:rPr lang="tr-TR" dirty="0"/>
              <a:t> ve </a:t>
            </a:r>
            <a:r>
              <a:rPr lang="tr-TR" dirty="0" err="1"/>
              <a:t>Sağlık</a:t>
            </a:r>
            <a:r>
              <a:rPr lang="tr-TR" dirty="0"/>
              <a:t> Serbest </a:t>
            </a:r>
            <a:r>
              <a:rPr lang="tr-TR" dirty="0" err="1"/>
              <a:t>Bölgeleri</a:t>
            </a:r>
            <a:r>
              <a:rPr lang="tr-TR" dirty="0"/>
              <a:t> </a:t>
            </a:r>
          </a:p>
          <a:p>
            <a:pPr lvl="1"/>
            <a:r>
              <a:rPr lang="tr-TR" dirty="0" err="1"/>
              <a:t>Kültür</a:t>
            </a:r>
            <a:r>
              <a:rPr lang="tr-TR" dirty="0"/>
              <a:t> ve Turizm </a:t>
            </a:r>
            <a:r>
              <a:rPr lang="tr-TR" dirty="0" err="1"/>
              <a:t>Bakanlığı</a:t>
            </a:r>
            <a:r>
              <a:rPr lang="tr-TR" dirty="0"/>
              <a:t> </a:t>
            </a:r>
            <a:r>
              <a:rPr lang="tr-TR" dirty="0" err="1"/>
              <a:t>Teşvikleri</a:t>
            </a:r>
            <a:r>
              <a:rPr lang="tr-TR" dirty="0"/>
              <a:t> </a:t>
            </a:r>
          </a:p>
          <a:p>
            <a:pPr lvl="1"/>
            <a:r>
              <a:rPr lang="tr-TR" dirty="0"/>
              <a:t>Hazine ve Maliye </a:t>
            </a:r>
            <a:r>
              <a:rPr lang="tr-TR" dirty="0" err="1"/>
              <a:t>Bakanlığı</a:t>
            </a:r>
            <a:r>
              <a:rPr lang="tr-TR" dirty="0"/>
              <a:t> </a:t>
            </a:r>
            <a:r>
              <a:rPr lang="tr-TR" dirty="0" err="1"/>
              <a:t>Teşvikleri</a:t>
            </a:r>
            <a:r>
              <a:rPr lang="tr-TR" dirty="0"/>
              <a:t> </a:t>
            </a:r>
          </a:p>
          <a:p>
            <a:pPr lvl="1"/>
            <a:endParaRPr lang="tr-TR" dirty="0"/>
          </a:p>
          <a:p>
            <a:endParaRPr lang="tr-TR" dirty="0"/>
          </a:p>
          <a:p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xmlns="" id="{800460BB-ED42-2144-8D06-C3A9CB1F2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04BE9-5BB9-1844-BF32-FABCD2176028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31960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65279F69-1126-954E-890C-A9F601995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4000" b="1" dirty="0" err="1">
                <a:solidFill>
                  <a:srgbClr val="FF0000"/>
                </a:solidFill>
              </a:rPr>
              <a:t>Türkiye’de</a:t>
            </a:r>
            <a:r>
              <a:rPr lang="tr-TR" sz="4000" b="1" dirty="0">
                <a:solidFill>
                  <a:srgbClr val="FF0000"/>
                </a:solidFill>
              </a:rPr>
              <a:t> </a:t>
            </a:r>
            <a:r>
              <a:rPr lang="tr-TR" sz="4000" b="1" dirty="0" err="1">
                <a:solidFill>
                  <a:srgbClr val="FF0000"/>
                </a:solidFill>
              </a:rPr>
              <a:t>Yaşlı</a:t>
            </a:r>
            <a:r>
              <a:rPr lang="tr-TR" sz="4000" b="1" dirty="0">
                <a:solidFill>
                  <a:srgbClr val="FF0000"/>
                </a:solidFill>
              </a:rPr>
              <a:t> Bakım Turizmine </a:t>
            </a:r>
            <a:r>
              <a:rPr lang="tr-TR" sz="4000" b="1" dirty="0" err="1">
                <a:solidFill>
                  <a:srgbClr val="FF0000"/>
                </a:solidFill>
              </a:rPr>
              <a:t>Yönelik</a:t>
            </a:r>
            <a:r>
              <a:rPr lang="tr-TR" sz="4000" b="1" dirty="0">
                <a:solidFill>
                  <a:srgbClr val="FF0000"/>
                </a:solidFill>
              </a:rPr>
              <a:t> Mevcut Durumun </a:t>
            </a:r>
            <a:r>
              <a:rPr lang="tr-TR" sz="4000" b="1" dirty="0" err="1">
                <a:solidFill>
                  <a:srgbClr val="FF0000"/>
                </a:solidFill>
              </a:rPr>
              <a:t>Değerlendirilmesi</a:t>
            </a:r>
            <a:r>
              <a:rPr lang="tr-TR" sz="4000" b="1" dirty="0">
                <a:solidFill>
                  <a:srgbClr val="FF0000"/>
                </a:solidFill>
              </a:rPr>
              <a:t> -2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9CC9CE24-DD9D-5C48-A497-D910A5754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Uluslararası Sosyal </a:t>
            </a:r>
            <a:r>
              <a:rPr lang="tr-TR" dirty="0" err="1"/>
              <a:t>Güvenlik</a:t>
            </a:r>
            <a:r>
              <a:rPr lang="tr-TR" dirty="0"/>
              <a:t> </a:t>
            </a:r>
            <a:r>
              <a:rPr lang="tr-TR" dirty="0" err="1"/>
              <a:t>Sözleşmeleri</a:t>
            </a:r>
            <a:r>
              <a:rPr lang="tr-TR" dirty="0"/>
              <a:t> Kapsamında </a:t>
            </a:r>
            <a:r>
              <a:rPr lang="tr-TR" dirty="0" err="1"/>
              <a:t>Sağlık</a:t>
            </a:r>
            <a:r>
              <a:rPr lang="tr-TR" dirty="0"/>
              <a:t> ve Bakım Sigortası </a:t>
            </a:r>
          </a:p>
          <a:p>
            <a:r>
              <a:rPr lang="tr-TR" dirty="0"/>
              <a:t>Avrupa </a:t>
            </a:r>
            <a:r>
              <a:rPr lang="tr-TR" dirty="0" err="1"/>
              <a:t>Birliği</a:t>
            </a:r>
            <a:r>
              <a:rPr lang="tr-TR" dirty="0"/>
              <a:t> (AB) Mevzuatı ve Uygulamaları </a:t>
            </a:r>
          </a:p>
          <a:p>
            <a:r>
              <a:rPr lang="tr-TR" dirty="0" err="1"/>
              <a:t>Yaşlı</a:t>
            </a:r>
            <a:r>
              <a:rPr lang="tr-TR" dirty="0"/>
              <a:t> Bakım Turizmine </a:t>
            </a:r>
            <a:r>
              <a:rPr lang="tr-TR" dirty="0" err="1"/>
              <a:t>Yönelik</a:t>
            </a:r>
            <a:r>
              <a:rPr lang="tr-TR" dirty="0"/>
              <a:t> Fiziki Kapasite </a:t>
            </a:r>
          </a:p>
          <a:p>
            <a:r>
              <a:rPr lang="tr-TR" dirty="0" err="1"/>
              <a:t>Yaşlı</a:t>
            </a:r>
            <a:r>
              <a:rPr lang="tr-TR" dirty="0"/>
              <a:t> Bakım Turizmine </a:t>
            </a:r>
            <a:r>
              <a:rPr lang="tr-TR" dirty="0" err="1"/>
              <a:t>Yönelik</a:t>
            </a:r>
            <a:r>
              <a:rPr lang="tr-TR" dirty="0"/>
              <a:t> </a:t>
            </a:r>
            <a:r>
              <a:rPr lang="tr-TR" dirty="0" err="1"/>
              <a:t>İnsangücu</a:t>
            </a:r>
            <a:r>
              <a:rPr lang="tr-TR" dirty="0"/>
              <a:t>̈ Kapasitesi</a:t>
            </a:r>
          </a:p>
          <a:p>
            <a:r>
              <a:rPr lang="tr-TR" dirty="0" smtClean="0"/>
              <a:t>Yas</a:t>
            </a:r>
            <a:r>
              <a:rPr lang="tr-TR" dirty="0"/>
              <a:t>̧lı Bakım Turizmi Öncü Uygulaması: Balçova Termal 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xmlns="" id="{6FFAAF7F-8FA7-954A-97E3-D6C58702E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04BE9-5BB9-1844-BF32-FABCD2176028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540794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65279F69-1126-954E-890C-A9F601995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4000" b="1" dirty="0" err="1">
                <a:solidFill>
                  <a:srgbClr val="FF0000"/>
                </a:solidFill>
              </a:rPr>
              <a:t>Yaşlı</a:t>
            </a:r>
            <a:r>
              <a:rPr lang="tr-TR" sz="4000" b="1" dirty="0">
                <a:solidFill>
                  <a:srgbClr val="FF0000"/>
                </a:solidFill>
              </a:rPr>
              <a:t> Bakım Turizmine </a:t>
            </a:r>
            <a:r>
              <a:rPr lang="tr-TR" sz="4000" b="1" dirty="0" err="1">
                <a:solidFill>
                  <a:srgbClr val="FF0000"/>
                </a:solidFill>
              </a:rPr>
              <a:t>Yönelik</a:t>
            </a:r>
            <a:r>
              <a:rPr lang="tr-TR" sz="4000" b="1" dirty="0">
                <a:solidFill>
                  <a:srgbClr val="FF0000"/>
                </a:solidFill>
              </a:rPr>
              <a:t> Politika ve Stratejiler: 2020-2023 Yol Haritası - 1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9CC9CE24-DD9D-5C48-A497-D910A5754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1. </a:t>
            </a:r>
            <a:r>
              <a:rPr lang="tr-TR" dirty="0" err="1"/>
              <a:t>Yaşlı</a:t>
            </a:r>
            <a:r>
              <a:rPr lang="tr-TR" dirty="0"/>
              <a:t> Bakım Turizminde Hedef </a:t>
            </a:r>
            <a:r>
              <a:rPr lang="tr-TR" dirty="0" err="1"/>
              <a:t>Ülkelerin</a:t>
            </a:r>
            <a:r>
              <a:rPr lang="tr-TR" dirty="0"/>
              <a:t> Belirlenmesi 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/>
              <a:t>2. Hizmet Paketleri ve Sunum Altyapısının </a:t>
            </a:r>
            <a:r>
              <a:rPr lang="tr-TR" dirty="0" err="1"/>
              <a:t>Geliştirilmesi</a:t>
            </a:r>
            <a:r>
              <a:rPr lang="tr-TR" dirty="0"/>
              <a:t> 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/>
              <a:t>3. Hedef Pazar Kurumsal </a:t>
            </a:r>
            <a:r>
              <a:rPr lang="tr-TR" dirty="0" err="1"/>
              <a:t>Müşterileriyle</a:t>
            </a:r>
            <a:r>
              <a:rPr lang="tr-TR" dirty="0"/>
              <a:t> Uzun </a:t>
            </a:r>
            <a:r>
              <a:rPr lang="tr-TR" dirty="0" err="1"/>
              <a:t>Süreli</a:t>
            </a:r>
            <a:r>
              <a:rPr lang="tr-TR" dirty="0"/>
              <a:t> </a:t>
            </a:r>
            <a:r>
              <a:rPr lang="tr-TR" dirty="0" err="1"/>
              <a:t>Çerçeve</a:t>
            </a:r>
            <a:r>
              <a:rPr lang="tr-TR" dirty="0"/>
              <a:t> </a:t>
            </a:r>
            <a:r>
              <a:rPr lang="tr-TR" dirty="0" err="1"/>
              <a:t>Sözleşmelerin</a:t>
            </a:r>
            <a:r>
              <a:rPr lang="tr-TR" dirty="0"/>
              <a:t> Yapılması 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/>
              <a:t>4. </a:t>
            </a:r>
            <a:r>
              <a:rPr lang="tr-TR" dirty="0" err="1"/>
              <a:t>Yaşlı</a:t>
            </a:r>
            <a:r>
              <a:rPr lang="tr-TR" dirty="0"/>
              <a:t> Bakım Turizmi Faaliyetlerinin Uygulanması ve Takibi 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xmlns="" id="{E3E97876-BB38-784B-9FCA-BB2AD5C5E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04BE9-5BB9-1844-BF32-FABCD2176028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87106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65279F69-1126-954E-890C-A9F601995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4000" b="1" dirty="0" err="1">
                <a:solidFill>
                  <a:srgbClr val="FF0000"/>
                </a:solidFill>
              </a:rPr>
              <a:t>Yaşlı</a:t>
            </a:r>
            <a:r>
              <a:rPr lang="tr-TR" sz="4000" b="1" dirty="0">
                <a:solidFill>
                  <a:srgbClr val="FF0000"/>
                </a:solidFill>
              </a:rPr>
              <a:t> Bakım Turizmine </a:t>
            </a:r>
            <a:r>
              <a:rPr lang="tr-TR" sz="4000" b="1" dirty="0" err="1">
                <a:solidFill>
                  <a:srgbClr val="FF0000"/>
                </a:solidFill>
              </a:rPr>
              <a:t>Yönelik</a:t>
            </a:r>
            <a:r>
              <a:rPr lang="tr-TR" sz="4000" b="1" dirty="0">
                <a:solidFill>
                  <a:srgbClr val="FF0000"/>
                </a:solidFill>
              </a:rPr>
              <a:t> Politika ve Stratejiler: 2020-2023 Yol Haritası - 2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9CC9CE24-DD9D-5C48-A497-D910A5754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/>
              <a:t>5. </a:t>
            </a:r>
            <a:r>
              <a:rPr lang="tr-TR" dirty="0" err="1"/>
              <a:t>Yaşlı</a:t>
            </a:r>
            <a:r>
              <a:rPr lang="tr-TR" dirty="0"/>
              <a:t> Bakım Turizmine Uygun Nitelikli </a:t>
            </a:r>
            <a:r>
              <a:rPr lang="tr-TR" dirty="0" err="1"/>
              <a:t>İnsangücünün</a:t>
            </a:r>
            <a:r>
              <a:rPr lang="tr-TR" dirty="0"/>
              <a:t> </a:t>
            </a:r>
            <a:r>
              <a:rPr lang="tr-TR" dirty="0" err="1"/>
              <a:t>Yetiştirilmesi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 </a:t>
            </a:r>
          </a:p>
          <a:p>
            <a:pPr marL="0" indent="0">
              <a:buNone/>
            </a:pPr>
            <a:r>
              <a:rPr lang="tr-TR" dirty="0"/>
              <a:t>6. Gerekli Mevzuatın </a:t>
            </a:r>
            <a:r>
              <a:rPr lang="tr-TR" dirty="0" err="1"/>
              <a:t>Düzenlenmesi</a:t>
            </a:r>
            <a:r>
              <a:rPr lang="tr-TR" dirty="0"/>
              <a:t> 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/>
              <a:t>7. </a:t>
            </a:r>
            <a:r>
              <a:rPr lang="tr-TR" dirty="0" err="1"/>
              <a:t>Yaşlı</a:t>
            </a:r>
            <a:r>
              <a:rPr lang="tr-TR" dirty="0"/>
              <a:t> Bakım Turizminin Uluslararası </a:t>
            </a:r>
            <a:r>
              <a:rPr lang="tr-TR" dirty="0" err="1"/>
              <a:t>Düzeyde</a:t>
            </a:r>
            <a:r>
              <a:rPr lang="tr-TR" dirty="0"/>
              <a:t> Tanıtım ve Pazarlama Faaliyetlerinin </a:t>
            </a:r>
            <a:r>
              <a:rPr lang="tr-TR" dirty="0" err="1"/>
              <a:t>Yürütülmesi</a:t>
            </a:r>
            <a:r>
              <a:rPr lang="tr-TR" dirty="0"/>
              <a:t> 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/>
              <a:t>8. </a:t>
            </a:r>
            <a:r>
              <a:rPr lang="tr-TR" dirty="0" err="1"/>
              <a:t>İlgili</a:t>
            </a:r>
            <a:r>
              <a:rPr lang="tr-TR" dirty="0"/>
              <a:t> </a:t>
            </a:r>
            <a:r>
              <a:rPr lang="tr-TR" dirty="0" err="1"/>
              <a:t>Sektörler</a:t>
            </a:r>
            <a:r>
              <a:rPr lang="tr-TR" dirty="0"/>
              <a:t> ve Faaliyetlerle Entegrasyonun </a:t>
            </a:r>
            <a:r>
              <a:rPr lang="tr-TR" dirty="0" err="1"/>
              <a:t>Sağlanması</a:t>
            </a:r>
            <a:r>
              <a:rPr lang="tr-TR" dirty="0"/>
              <a:t> 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xmlns="" id="{356C2255-0E85-1D4B-8407-717F72313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04BE9-5BB9-1844-BF32-FABCD2176028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80163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65279F69-1126-954E-890C-A9F601995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>
                <a:solidFill>
                  <a:srgbClr val="FF0000"/>
                </a:solidFill>
              </a:rPr>
              <a:t>Beklenen Kazanımlar, </a:t>
            </a:r>
            <a:r>
              <a:rPr lang="tr-TR" b="1" dirty="0" err="1">
                <a:solidFill>
                  <a:srgbClr val="FF0000"/>
                </a:solidFill>
              </a:rPr>
              <a:t>Sonuc</a:t>
            </a:r>
            <a:r>
              <a:rPr lang="tr-TR" b="1" dirty="0">
                <a:solidFill>
                  <a:srgbClr val="FF0000"/>
                </a:solidFill>
              </a:rPr>
              <a:t>̧ ve Öneriler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9CC9CE24-DD9D-5C48-A497-D910A5754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tr-TR" dirty="0"/>
              <a:t>Türkiye'nin hizmet ihracatı hedeflerine ve turizm gelirlerine katkı, </a:t>
            </a:r>
          </a:p>
          <a:p>
            <a:pPr algn="just"/>
            <a:r>
              <a:rPr lang="tr-TR" dirty="0"/>
              <a:t>Türkiye'nin tanıtımına katkı, </a:t>
            </a:r>
          </a:p>
          <a:p>
            <a:pPr algn="just"/>
            <a:r>
              <a:rPr lang="tr-TR" dirty="0"/>
              <a:t>Sağlık sektöründe özellikle yüksek teknolojili yatırımları </a:t>
            </a:r>
            <a:r>
              <a:rPr lang="tr-TR" dirty="0" err="1"/>
              <a:t>içeren</a:t>
            </a:r>
            <a:r>
              <a:rPr lang="tr-TR" dirty="0"/>
              <a:t> kapasitenin kullanımına katkı, </a:t>
            </a:r>
          </a:p>
          <a:p>
            <a:pPr algn="just"/>
            <a:r>
              <a:rPr lang="tr-TR" dirty="0" err="1"/>
              <a:t>Yaşlı</a:t>
            </a:r>
            <a:r>
              <a:rPr lang="tr-TR" dirty="0"/>
              <a:t> bakımında </a:t>
            </a:r>
            <a:r>
              <a:rPr lang="tr-TR" dirty="0" err="1"/>
              <a:t>özel</a:t>
            </a:r>
            <a:r>
              <a:rPr lang="tr-TR" dirty="0"/>
              <a:t> </a:t>
            </a:r>
            <a:r>
              <a:rPr lang="tr-TR" dirty="0" err="1"/>
              <a:t>sektör</a:t>
            </a:r>
            <a:r>
              <a:rPr lang="tr-TR" dirty="0"/>
              <a:t> yatırımlarının harekete </a:t>
            </a:r>
            <a:r>
              <a:rPr lang="tr-TR" dirty="0" err="1"/>
              <a:t>geçirilmesine</a:t>
            </a:r>
            <a:r>
              <a:rPr lang="tr-TR" dirty="0"/>
              <a:t> katkı, </a:t>
            </a:r>
          </a:p>
          <a:p>
            <a:pPr algn="just"/>
            <a:r>
              <a:rPr lang="tr-TR" dirty="0"/>
              <a:t>Otellerde </a:t>
            </a:r>
            <a:r>
              <a:rPr lang="tr-TR" dirty="0" err="1"/>
              <a:t>özellikle</a:t>
            </a:r>
            <a:r>
              <a:rPr lang="tr-TR" dirty="0"/>
              <a:t> </a:t>
            </a:r>
            <a:r>
              <a:rPr lang="tr-TR" dirty="0" err="1"/>
              <a:t>düşük</a:t>
            </a:r>
            <a:r>
              <a:rPr lang="tr-TR" dirty="0"/>
              <a:t> sezonlarda uzun </a:t>
            </a:r>
            <a:r>
              <a:rPr lang="tr-TR" dirty="0" err="1"/>
              <a:t>süreli</a:t>
            </a:r>
            <a:r>
              <a:rPr lang="tr-TR" dirty="0"/>
              <a:t> konaklamadan </a:t>
            </a:r>
            <a:r>
              <a:rPr lang="tr-TR" dirty="0" err="1"/>
              <a:t>sağlanacak</a:t>
            </a:r>
            <a:r>
              <a:rPr lang="tr-TR" dirty="0"/>
              <a:t> katkı, </a:t>
            </a:r>
          </a:p>
          <a:p>
            <a:pPr algn="just"/>
            <a:r>
              <a:rPr lang="tr-TR" dirty="0" err="1"/>
              <a:t>Yaşlı</a:t>
            </a:r>
            <a:r>
              <a:rPr lang="tr-TR" dirty="0"/>
              <a:t> bakım turizmi destinasyonlarındaki yerel </a:t>
            </a:r>
            <a:r>
              <a:rPr lang="tr-TR" dirty="0" err="1"/>
              <a:t>nüfusun</a:t>
            </a:r>
            <a:r>
              <a:rPr lang="tr-TR" dirty="0"/>
              <a:t>, </a:t>
            </a:r>
            <a:r>
              <a:rPr lang="tr-TR" dirty="0" err="1"/>
              <a:t>özellikle</a:t>
            </a:r>
            <a:r>
              <a:rPr lang="tr-TR" dirty="0"/>
              <a:t> </a:t>
            </a:r>
            <a:r>
              <a:rPr lang="tr-TR" dirty="0" err="1"/>
              <a:t>genc</a:t>
            </a:r>
            <a:r>
              <a:rPr lang="tr-TR" dirty="0"/>
              <a:t>̧ </a:t>
            </a:r>
            <a:r>
              <a:rPr lang="tr-TR" dirty="0" err="1"/>
              <a:t>nüfusun</a:t>
            </a:r>
            <a:r>
              <a:rPr lang="tr-TR" dirty="0"/>
              <a:t> istihdamına </a:t>
            </a:r>
            <a:r>
              <a:rPr lang="tr-TR" dirty="0" err="1"/>
              <a:t>sağlayacağı</a:t>
            </a:r>
            <a:r>
              <a:rPr lang="tr-TR" dirty="0"/>
              <a:t> katkı, </a:t>
            </a:r>
          </a:p>
          <a:p>
            <a:pPr algn="just"/>
            <a:r>
              <a:rPr lang="tr-TR" dirty="0" err="1"/>
              <a:t>Yaşlı</a:t>
            </a:r>
            <a:r>
              <a:rPr lang="tr-TR" dirty="0"/>
              <a:t> bakım hizmetleri ve teknolojilerinde artacak talebin </a:t>
            </a:r>
            <a:r>
              <a:rPr lang="tr-TR" dirty="0" err="1"/>
              <a:t>getirdiği</a:t>
            </a:r>
            <a:r>
              <a:rPr lang="tr-TR" dirty="0"/>
              <a:t> teknoloji </a:t>
            </a:r>
            <a:r>
              <a:rPr lang="tr-TR" dirty="0" err="1"/>
              <a:t>geliştirme</a:t>
            </a:r>
            <a:r>
              <a:rPr lang="tr-TR" dirty="0"/>
              <a:t> ve buna dayalı ihracat fırsatları, </a:t>
            </a:r>
          </a:p>
          <a:p>
            <a:pPr algn="just"/>
            <a:r>
              <a:rPr lang="tr-TR" dirty="0" err="1"/>
              <a:t>Türkiye’de</a:t>
            </a:r>
            <a:r>
              <a:rPr lang="tr-TR" dirty="0"/>
              <a:t> </a:t>
            </a:r>
            <a:r>
              <a:rPr lang="tr-TR" dirty="0" err="1"/>
              <a:t>yaşlı</a:t>
            </a:r>
            <a:r>
              <a:rPr lang="tr-TR" dirty="0"/>
              <a:t> bakım hizmeti alan </a:t>
            </a:r>
            <a:r>
              <a:rPr lang="tr-TR" dirty="0" err="1"/>
              <a:t>kişilerin</a:t>
            </a:r>
            <a:r>
              <a:rPr lang="tr-TR" dirty="0"/>
              <a:t> ve yakınlarının, kendi </a:t>
            </a:r>
            <a:r>
              <a:rPr lang="tr-TR" dirty="0" err="1"/>
              <a:t>ülkelerinde</a:t>
            </a:r>
            <a:r>
              <a:rPr lang="tr-TR" dirty="0"/>
              <a:t> </a:t>
            </a:r>
            <a:r>
              <a:rPr lang="tr-TR" dirty="0" err="1"/>
              <a:t>yapacağı</a:t>
            </a:r>
            <a:r>
              <a:rPr lang="tr-TR" dirty="0"/>
              <a:t> tanıtımın katkısı. </a:t>
            </a:r>
          </a:p>
          <a:p>
            <a:pPr algn="just"/>
            <a:endParaRPr lang="tr-TR" dirty="0"/>
          </a:p>
          <a:p>
            <a:pPr algn="just"/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xmlns="" id="{97678ECE-C922-7246-AE9E-EF1F65B75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04BE9-5BB9-1844-BF32-FABCD2176028}" type="slidenum">
              <a:rPr lang="tr-TR" smtClean="0"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073637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65279F69-1126-954E-890C-A9F601995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YAŞLI BAKIM TURİZMİNDE DİJİTALLEŞME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9CC9CE24-DD9D-5C48-A497-D910A5754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tr-TR" sz="3600" dirty="0" smtClean="0"/>
              <a:t>Sağlıklı Yaşlılara Yönelik Dijital Hizmetler</a:t>
            </a:r>
          </a:p>
          <a:p>
            <a:pPr algn="just"/>
            <a:r>
              <a:rPr lang="tr-TR" sz="3600" dirty="0" smtClean="0"/>
              <a:t>Kronik Hastalığı Olanlara Yönelik Dijital Hizmetler</a:t>
            </a:r>
          </a:p>
          <a:p>
            <a:pPr algn="just"/>
            <a:r>
              <a:rPr lang="tr-TR" sz="3600" dirty="0" smtClean="0"/>
              <a:t>Öz Bakım İhtiyacı Olanlara Yönelik Dijital Hizmetler</a:t>
            </a:r>
          </a:p>
          <a:p>
            <a:pPr algn="just"/>
            <a:r>
              <a:rPr lang="tr-TR" sz="3600" dirty="0" smtClean="0"/>
              <a:t>Uzaktan Sağlık Hizmeti Kapsamında Dijital Hizmetler</a:t>
            </a:r>
          </a:p>
          <a:p>
            <a:pPr algn="just"/>
            <a:endParaRPr lang="tr-TR" sz="3600" dirty="0" smtClean="0"/>
          </a:p>
          <a:p>
            <a:pPr algn="just"/>
            <a:endParaRPr lang="tr-TR" sz="3600" dirty="0"/>
          </a:p>
          <a:p>
            <a:pPr algn="just"/>
            <a:endParaRPr lang="tr-TR" sz="3600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xmlns="" id="{97678ECE-C922-7246-AE9E-EF1F65B75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04BE9-5BB9-1844-BF32-FABCD2176028}" type="slidenum">
              <a:rPr lang="tr-TR" smtClean="0"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28768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9CC76826-EB49-F845-83CE-30014BD262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TÜRKİYE HİZMET İHRACATINDA YENİ HEDEFLER:</a:t>
            </a:r>
            <a:br>
              <a:rPr lang="tr-TR" dirty="0"/>
            </a:br>
            <a:r>
              <a:rPr lang="tr-TR" dirty="0"/>
              <a:t>YAŞLI BAKIM TURİZMİ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xmlns="" id="{3B0B9374-69A2-FE4C-A0A3-AEB45E43A3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041214"/>
          </a:xfrm>
        </p:spPr>
        <p:txBody>
          <a:bodyPr/>
          <a:lstStyle/>
          <a:p>
            <a:r>
              <a:rPr lang="tr-TR" dirty="0"/>
              <a:t>Fırsatlar, Politika ve Strateji </a:t>
            </a:r>
          </a:p>
          <a:p>
            <a:r>
              <a:rPr lang="tr-TR" dirty="0"/>
              <a:t>2020-2023 Yol Haritası Önerisi</a:t>
            </a:r>
          </a:p>
        </p:txBody>
      </p:sp>
      <p:sp>
        <p:nvSpPr>
          <p:cNvPr id="4" name="Alt Başlık 2">
            <a:extLst>
              <a:ext uri="{FF2B5EF4-FFF2-40B4-BE49-F238E27FC236}">
                <a16:creationId xmlns:a16="http://schemas.microsoft.com/office/drawing/2014/main" xmlns="" id="{713FC65D-467E-8D45-9624-D893401C104C}"/>
              </a:ext>
            </a:extLst>
          </p:cNvPr>
          <p:cNvSpPr txBox="1">
            <a:spLocks/>
          </p:cNvSpPr>
          <p:nvPr/>
        </p:nvSpPr>
        <p:spPr>
          <a:xfrm>
            <a:off x="1522025" y="4989468"/>
            <a:ext cx="9144000" cy="10412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/>
              <a:t>Hüseyin ÇELİK</a:t>
            </a:r>
          </a:p>
          <a:p>
            <a:r>
              <a:rPr lang="tr-TR" dirty="0"/>
              <a:t>18 Kasım 2021</a:t>
            </a:r>
          </a:p>
        </p:txBody>
      </p:sp>
    </p:spTree>
    <p:extLst>
      <p:ext uri="{BB962C8B-B14F-4D97-AF65-F5344CB8AC3E}">
        <p14:creationId xmlns:p14="http://schemas.microsoft.com/office/powerpoint/2010/main" val="3788747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993</Words>
  <Application>Microsoft Office PowerPoint</Application>
  <PresentationFormat>Widescreen</PresentationFormat>
  <Paragraphs>134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Teması</vt:lpstr>
      <vt:lpstr>TÜRKİYE HİZMET İHRACATINDA YENİ HEDEFLER: YAŞLI BAKIM TURİZMİ ve DİJİTALLEŞME</vt:lpstr>
      <vt:lpstr>TÜSİAD Raporu</vt:lpstr>
      <vt:lpstr>Yaşlı Bakım Turizmi İhtiyacını Yaratan Dinamikler </vt:lpstr>
      <vt:lpstr>Sağlık Turizmi Kazanımları ve Potansiyel Riskler </vt:lpstr>
      <vt:lpstr>İleri Yaşta En Çok Talep Edilen Hizmetler </vt:lpstr>
      <vt:lpstr>İleri Yaş Grubunun Yaşlı Bakım Turizmi Kararlarını Etkileyebilecek Faktörler -1</vt:lpstr>
      <vt:lpstr>İleri Yaş Grubunun Yaşlı Bakım Turizmi Kararlarını Etkileyebilecek Faktörler -2</vt:lpstr>
      <vt:lpstr>Yaşlı Bakım Turizminde Öncü Ülkeler </vt:lpstr>
      <vt:lpstr>Türkiye’de Yaşlı Bakım Turizmine Yönelik Mevcut Durumun Değerlendirilmesi -1</vt:lpstr>
      <vt:lpstr>Türkiye’de Yaşlı Bakım Turizmine Yönelik Mevcut Durumun Değerlendirilmesi -2</vt:lpstr>
      <vt:lpstr>Yaşlı Bakım Turizmine Yönelik Politika ve Stratejiler: 2020-2023 Yol Haritası - 1</vt:lpstr>
      <vt:lpstr>Yaşlı Bakım Turizmine Yönelik Politika ve Stratejiler: 2020-2023 Yol Haritası - 2</vt:lpstr>
      <vt:lpstr>Beklenen Kazanımlar, Sonuç ve Öneriler</vt:lpstr>
      <vt:lpstr>YAŞLI BAKIM TURİZMİNDE DİJİTALLEŞME</vt:lpstr>
      <vt:lpstr>TÜRKİYE HİZMET İHRACATINDA YENİ HEDEFLER: YAŞLI BAKIM TURİZMİ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TÜRKİYE HİZMET İHRACATINDA YENİ HEDEFLER: YAŞLI BAKIM TURİZMİ</dc:title>
  <dc:creator>Hakan Oğuz Arı</dc:creator>
  <cp:lastModifiedBy>Windows User</cp:lastModifiedBy>
  <cp:revision>13</cp:revision>
  <dcterms:created xsi:type="dcterms:W3CDTF">2021-11-08T17:53:27Z</dcterms:created>
  <dcterms:modified xsi:type="dcterms:W3CDTF">2021-11-18T06:28:00Z</dcterms:modified>
</cp:coreProperties>
</file>